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921DE33-5387-498A-B2AB-875CCD381D2B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04F87E1-C48C-4314-A818-F63212B4B252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1DE33-5387-498A-B2AB-875CCD381D2B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F87E1-C48C-4314-A818-F63212B4B2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1DE33-5387-498A-B2AB-875CCD381D2B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F87E1-C48C-4314-A818-F63212B4B2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1DE33-5387-498A-B2AB-875CCD381D2B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F87E1-C48C-4314-A818-F63212B4B2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1DE33-5387-498A-B2AB-875CCD381D2B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F87E1-C48C-4314-A818-F63212B4B2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1DE33-5387-498A-B2AB-875CCD381D2B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F87E1-C48C-4314-A818-F63212B4B25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1DE33-5387-498A-B2AB-875CCD381D2B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F87E1-C48C-4314-A818-F63212B4B2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1DE33-5387-498A-B2AB-875CCD381D2B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F87E1-C48C-4314-A818-F63212B4B2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1DE33-5387-498A-B2AB-875CCD381D2B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F87E1-C48C-4314-A818-F63212B4B2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1DE33-5387-498A-B2AB-875CCD381D2B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F87E1-C48C-4314-A818-F63212B4B252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1DE33-5387-498A-B2AB-875CCD381D2B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F87E1-C48C-4314-A818-F63212B4B2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921DE33-5387-498A-B2AB-875CCD381D2B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604F87E1-C48C-4314-A818-F63212B4B25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G:\نادي اللغة العربية\240xl0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600" y="285728"/>
            <a:ext cx="9110726" cy="621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263763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066800"/>
            <a:ext cx="6777317" cy="2324548"/>
          </a:xfrm>
        </p:spPr>
        <p:txBody>
          <a:bodyPr/>
          <a:lstStyle/>
          <a:p>
            <a:pPr marL="68580" indent="0" algn="just">
              <a:buNone/>
            </a:pPr>
            <a:r>
              <a:rPr lang="id-ID" dirty="0"/>
              <a:t>Al-lisan Artinya ialah lidah</a:t>
            </a:r>
            <a:r>
              <a:rPr lang="id-ID" dirty="0" smtClean="0"/>
              <a:t>.</a:t>
            </a:r>
            <a:r>
              <a:rPr lang="en-US" dirty="0" smtClean="0"/>
              <a:t> </a:t>
            </a:r>
            <a:r>
              <a:rPr lang="id-ID" dirty="0" smtClean="0"/>
              <a:t>maksudnya,</a:t>
            </a:r>
            <a:r>
              <a:rPr lang="en-US" dirty="0" smtClean="0"/>
              <a:t> </a:t>
            </a:r>
            <a:r>
              <a:rPr lang="id-ID" dirty="0" smtClean="0"/>
              <a:t>tempat </a:t>
            </a:r>
            <a:r>
              <a:rPr lang="id-ID" dirty="0"/>
              <a:t>keluarnya huruf yang terletak pada lidah</a:t>
            </a:r>
            <a:r>
              <a:rPr lang="id-ID" dirty="0" smtClean="0"/>
              <a:t>.</a:t>
            </a:r>
            <a:r>
              <a:rPr lang="en-US" dirty="0" smtClean="0"/>
              <a:t> </a:t>
            </a:r>
            <a:r>
              <a:rPr lang="id-ID" dirty="0" smtClean="0"/>
              <a:t>Jumlah </a:t>
            </a:r>
            <a:r>
              <a:rPr lang="id-ID" dirty="0"/>
              <a:t>huruf </a:t>
            </a:r>
            <a:r>
              <a:rPr lang="id-ID" i="1" dirty="0"/>
              <a:t>hija-iyyah </a:t>
            </a:r>
            <a:r>
              <a:rPr lang="id-ID" dirty="0"/>
              <a:t>yang keluar dari makhraj ini ada 18 huruf dan terbagi atas 10 makhraj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3071310" cy="7620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Andalus" pitchFamily="18" charset="-78"/>
                <a:cs typeface="Andalus" pitchFamily="18" charset="-78"/>
              </a:rPr>
              <a:t>3. c. al-</a:t>
            </a:r>
            <a:r>
              <a:rPr lang="en-US" sz="3200" b="1" dirty="0" err="1" smtClean="0">
                <a:latin typeface="Andalus" pitchFamily="18" charset="-78"/>
                <a:cs typeface="Andalus" pitchFamily="18" charset="-78"/>
              </a:rPr>
              <a:t>Lisan</a:t>
            </a:r>
            <a:endParaRPr lang="en-US" sz="3200" b="1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3276600"/>
            <a:ext cx="44958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66149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990600"/>
            <a:ext cx="7239000" cy="2362200"/>
          </a:xfrm>
        </p:spPr>
        <p:txBody>
          <a:bodyPr>
            <a:normAutofit/>
          </a:bodyPr>
          <a:lstStyle/>
          <a:p>
            <a:pPr marL="68580" indent="0" algn="just">
              <a:buNone/>
            </a:pPr>
            <a:r>
              <a:rPr lang="id-ID" sz="3200" dirty="0">
                <a:latin typeface="Traditional Arabic" pitchFamily="18" charset="-78"/>
                <a:cs typeface="Traditional Arabic" pitchFamily="18" charset="-78"/>
              </a:rPr>
              <a:t>Asy-syafatan ( </a:t>
            </a:r>
            <a:r>
              <a:rPr lang="ar-SA" sz="3200" dirty="0">
                <a:latin typeface="Traditional Arabic" pitchFamily="18" charset="-78"/>
                <a:cs typeface="Traditional Arabic" pitchFamily="18" charset="-78"/>
              </a:rPr>
              <a:t>الشَّفَتَا نِ</a:t>
            </a:r>
            <a:r>
              <a:rPr lang="id-ID" sz="3200" dirty="0">
                <a:latin typeface="Traditional Arabic" pitchFamily="18" charset="-78"/>
                <a:cs typeface="Traditional Arabic" pitchFamily="18" charset="-78"/>
              </a:rPr>
              <a:t>) artinya dua bibir</a:t>
            </a:r>
            <a:r>
              <a:rPr lang="id-ID" sz="3200" dirty="0" smtClean="0">
                <a:latin typeface="Traditional Arabic" pitchFamily="18" charset="-78"/>
                <a:cs typeface="Traditional Arabic" pitchFamily="18" charset="-78"/>
              </a:rPr>
              <a:t>.</a:t>
            </a:r>
            <a:r>
              <a:rPr lang="en-US" sz="3200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id-ID" sz="3200" dirty="0" smtClean="0">
                <a:latin typeface="Traditional Arabic" pitchFamily="18" charset="-78"/>
                <a:cs typeface="Traditional Arabic" pitchFamily="18" charset="-78"/>
              </a:rPr>
              <a:t>Padanya </a:t>
            </a:r>
            <a:r>
              <a:rPr lang="id-ID" sz="3200" dirty="0">
                <a:latin typeface="Traditional Arabic" pitchFamily="18" charset="-78"/>
                <a:cs typeface="Traditional Arabic" pitchFamily="18" charset="-78"/>
              </a:rPr>
              <a:t>ada dua makhraj untuk empat huruf yaitu huruf fa (  </a:t>
            </a:r>
            <a:r>
              <a:rPr lang="ar-SA" sz="3200" dirty="0">
                <a:latin typeface="Traditional Arabic" pitchFamily="18" charset="-78"/>
                <a:cs typeface="Traditional Arabic" pitchFamily="18" charset="-78"/>
              </a:rPr>
              <a:t>ف</a:t>
            </a:r>
            <a:r>
              <a:rPr lang="id-ID" sz="3200" dirty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id-ID" sz="3200" dirty="0" smtClean="0">
                <a:latin typeface="Traditional Arabic" pitchFamily="18" charset="-78"/>
                <a:cs typeface="Traditional Arabic" pitchFamily="18" charset="-78"/>
              </a:rPr>
              <a:t>),</a:t>
            </a:r>
            <a:r>
              <a:rPr lang="en-US" sz="3200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id-ID" sz="3200" dirty="0" smtClean="0">
                <a:latin typeface="Traditional Arabic" pitchFamily="18" charset="-78"/>
                <a:cs typeface="Traditional Arabic" pitchFamily="18" charset="-78"/>
              </a:rPr>
              <a:t>ba </a:t>
            </a:r>
            <a:r>
              <a:rPr lang="id-ID" sz="3200" dirty="0">
                <a:latin typeface="Traditional Arabic" pitchFamily="18" charset="-78"/>
                <a:cs typeface="Traditional Arabic" pitchFamily="18" charset="-78"/>
              </a:rPr>
              <a:t>(</a:t>
            </a:r>
            <a:r>
              <a:rPr lang="ar-SA" sz="3200" dirty="0">
                <a:latin typeface="Traditional Arabic" pitchFamily="18" charset="-78"/>
                <a:cs typeface="Traditional Arabic" pitchFamily="18" charset="-78"/>
              </a:rPr>
              <a:t>ب</a:t>
            </a:r>
            <a:r>
              <a:rPr lang="id-ID" sz="3200" dirty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id-ID" sz="3200" dirty="0" smtClean="0">
                <a:latin typeface="Traditional Arabic" pitchFamily="18" charset="-78"/>
                <a:cs typeface="Traditional Arabic" pitchFamily="18" charset="-78"/>
              </a:rPr>
              <a:t>),</a:t>
            </a:r>
            <a:r>
              <a:rPr lang="en-US" sz="3200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id-ID" sz="3200" dirty="0" smtClean="0">
                <a:latin typeface="Traditional Arabic" pitchFamily="18" charset="-78"/>
                <a:cs typeface="Traditional Arabic" pitchFamily="18" charset="-78"/>
              </a:rPr>
              <a:t>mim </a:t>
            </a:r>
            <a:r>
              <a:rPr lang="id-ID" sz="3200" dirty="0">
                <a:latin typeface="Traditional Arabic" pitchFamily="18" charset="-78"/>
                <a:cs typeface="Traditional Arabic" pitchFamily="18" charset="-78"/>
              </a:rPr>
              <a:t>(</a:t>
            </a:r>
            <a:r>
              <a:rPr lang="ar-SA" sz="3200" dirty="0">
                <a:latin typeface="Traditional Arabic" pitchFamily="18" charset="-78"/>
                <a:cs typeface="Traditional Arabic" pitchFamily="18" charset="-78"/>
              </a:rPr>
              <a:t>م</a:t>
            </a:r>
            <a:r>
              <a:rPr lang="id-ID" sz="3200" dirty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id-ID" sz="3200" dirty="0" smtClean="0">
                <a:latin typeface="Traditional Arabic" pitchFamily="18" charset="-78"/>
                <a:cs typeface="Traditional Arabic" pitchFamily="18" charset="-78"/>
              </a:rPr>
              <a:t>),</a:t>
            </a:r>
            <a:r>
              <a:rPr lang="en-US" sz="3200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id-ID" sz="3200" dirty="0" smtClean="0">
                <a:latin typeface="Traditional Arabic" pitchFamily="18" charset="-78"/>
                <a:cs typeface="Traditional Arabic" pitchFamily="18" charset="-78"/>
              </a:rPr>
              <a:t>wau </a:t>
            </a:r>
            <a:r>
              <a:rPr lang="id-ID" sz="3200" dirty="0">
                <a:latin typeface="Traditional Arabic" pitchFamily="18" charset="-78"/>
                <a:cs typeface="Traditional Arabic" pitchFamily="18" charset="-78"/>
              </a:rPr>
              <a:t>(</a:t>
            </a:r>
            <a:r>
              <a:rPr lang="ar-SA" sz="3200" dirty="0">
                <a:latin typeface="Traditional Arabic" pitchFamily="18" charset="-78"/>
                <a:cs typeface="Traditional Arabic" pitchFamily="18" charset="-78"/>
              </a:rPr>
              <a:t>و</a:t>
            </a:r>
            <a:r>
              <a:rPr lang="id-ID" sz="3200" dirty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id-ID" sz="3200" dirty="0" smtClean="0">
                <a:latin typeface="Traditional Arabic" pitchFamily="18" charset="-78"/>
                <a:cs typeface="Traditional Arabic" pitchFamily="18" charset="-78"/>
              </a:rPr>
              <a:t>).</a:t>
            </a:r>
            <a:endParaRPr lang="en-US" sz="3200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86290" y="152400"/>
            <a:ext cx="3071310" cy="7620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3200" b="1" dirty="0" smtClean="0">
                <a:latin typeface="Andalus" pitchFamily="18" charset="-78"/>
                <a:cs typeface="Andalus" pitchFamily="18" charset="-78"/>
              </a:rPr>
              <a:t>3. d. </a:t>
            </a:r>
            <a:r>
              <a:rPr lang="en-US" sz="3200" b="1" dirty="0" err="1" smtClean="0">
                <a:latin typeface="Andalus" pitchFamily="18" charset="-78"/>
                <a:cs typeface="Andalus" pitchFamily="18" charset="-78"/>
              </a:rPr>
              <a:t>Asy-Syafatain</a:t>
            </a:r>
            <a:endParaRPr lang="en-US" sz="3200" b="1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3048000"/>
            <a:ext cx="3648075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64054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066800"/>
            <a:ext cx="7086600" cy="2362200"/>
          </a:xfrm>
        </p:spPr>
        <p:txBody>
          <a:bodyPr>
            <a:noAutofit/>
          </a:bodyPr>
          <a:lstStyle/>
          <a:p>
            <a:pPr marL="68580" indent="0" algn="just">
              <a:buNone/>
            </a:pPr>
            <a:r>
              <a:rPr lang="id-ID" sz="3200" dirty="0">
                <a:latin typeface="Traditional Arabic" pitchFamily="18" charset="-78"/>
                <a:cs typeface="Traditional Arabic" pitchFamily="18" charset="-78"/>
              </a:rPr>
              <a:t>Yang dimaksud dengan </a:t>
            </a:r>
            <a:r>
              <a:rPr lang="id-ID" sz="3200" i="1" dirty="0">
                <a:latin typeface="Traditional Arabic" pitchFamily="18" charset="-78"/>
                <a:cs typeface="Traditional Arabic" pitchFamily="18" charset="-78"/>
              </a:rPr>
              <a:t>Al-Khaisyum </a:t>
            </a:r>
            <a:r>
              <a:rPr lang="id-ID" sz="3200" dirty="0">
                <a:latin typeface="Traditional Arabic" pitchFamily="18" charset="-78"/>
                <a:cs typeface="Traditional Arabic" pitchFamily="18" charset="-78"/>
              </a:rPr>
              <a:t>( </a:t>
            </a:r>
            <a:r>
              <a:rPr lang="ar-SA" sz="3200" dirty="0">
                <a:latin typeface="Traditional Arabic" pitchFamily="18" charset="-78"/>
                <a:cs typeface="Traditional Arabic" pitchFamily="18" charset="-78"/>
              </a:rPr>
              <a:t>الخَيْشُوْمُ</a:t>
            </a:r>
            <a:r>
              <a:rPr lang="id-ID" sz="3200" dirty="0">
                <a:latin typeface="Traditional Arabic" pitchFamily="18" charset="-78"/>
                <a:cs typeface="Traditional Arabic" pitchFamily="18" charset="-78"/>
              </a:rPr>
              <a:t> ) adalah pangkal hidung bagian dalam</a:t>
            </a:r>
            <a:r>
              <a:rPr lang="id-ID" sz="3200" dirty="0" smtClean="0">
                <a:latin typeface="Traditional Arabic" pitchFamily="18" charset="-78"/>
                <a:cs typeface="Traditional Arabic" pitchFamily="18" charset="-78"/>
              </a:rPr>
              <a:t>.</a:t>
            </a:r>
            <a:r>
              <a:rPr lang="en-US" sz="3200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id-ID" sz="3200" dirty="0" smtClean="0">
                <a:latin typeface="Traditional Arabic" pitchFamily="18" charset="-78"/>
                <a:cs typeface="Traditional Arabic" pitchFamily="18" charset="-78"/>
              </a:rPr>
              <a:t>Dari </a:t>
            </a:r>
            <a:r>
              <a:rPr lang="id-ID" sz="3200" dirty="0">
                <a:latin typeface="Traditional Arabic" pitchFamily="18" charset="-78"/>
                <a:cs typeface="Traditional Arabic" pitchFamily="18" charset="-78"/>
              </a:rPr>
              <a:t>makhraj ini keluar segala bunyi ghunnah (dengung/sengau</a:t>
            </a:r>
            <a:r>
              <a:rPr lang="id-ID" sz="3200" dirty="0" smtClean="0">
                <a:latin typeface="Traditional Arabic" pitchFamily="18" charset="-78"/>
                <a:cs typeface="Traditional Arabic" pitchFamily="18" charset="-78"/>
              </a:rPr>
              <a:t>).</a:t>
            </a:r>
            <a:endParaRPr lang="en-US" sz="3200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86290" y="152400"/>
            <a:ext cx="3071310" cy="762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3200" b="1" dirty="0" smtClean="0">
                <a:latin typeface="Andalus" pitchFamily="18" charset="-78"/>
                <a:cs typeface="Andalus" pitchFamily="18" charset="-78"/>
              </a:rPr>
              <a:t>3. e. al-</a:t>
            </a:r>
            <a:r>
              <a:rPr lang="en-US" sz="3200" b="1" dirty="0" err="1" smtClean="0">
                <a:latin typeface="Andalus" pitchFamily="18" charset="-78"/>
                <a:cs typeface="Andalus" pitchFamily="18" charset="-78"/>
              </a:rPr>
              <a:t>Khaisyum</a:t>
            </a:r>
            <a:endParaRPr lang="en-US" sz="3200" b="1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7270" y="3352800"/>
            <a:ext cx="548853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2241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-37064"/>
            <a:ext cx="3138544" cy="646664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LATIHAN II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6777317" cy="3352800"/>
          </a:xfrm>
        </p:spPr>
        <p:txBody>
          <a:bodyPr/>
          <a:lstStyle/>
          <a:p>
            <a:pPr marL="525780" indent="-457200" algn="just">
              <a:buFont typeface="+mj-lt"/>
              <a:buAutoNum type="arabicPeriod"/>
            </a:pPr>
            <a:r>
              <a:rPr lang="en-US" dirty="0" err="1" smtClean="0"/>
              <a:t>Buatlah</a:t>
            </a:r>
            <a:r>
              <a:rPr lang="en-US" dirty="0" smtClean="0"/>
              <a:t> 5 </a:t>
            </a:r>
            <a:r>
              <a:rPr lang="en-US" dirty="0" err="1" smtClean="0"/>
              <a:t>soal</a:t>
            </a:r>
            <a:r>
              <a:rPr lang="en-US" dirty="0" smtClean="0"/>
              <a:t> </a:t>
            </a:r>
            <a:r>
              <a:rPr lang="en-US" dirty="0" err="1" smtClean="0"/>
              <a:t>beserta</a:t>
            </a:r>
            <a:r>
              <a:rPr lang="en-US" dirty="0" smtClean="0"/>
              <a:t> </a:t>
            </a:r>
            <a:r>
              <a:rPr lang="en-US" dirty="0" err="1" smtClean="0"/>
              <a:t>jawabannya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“</a:t>
            </a:r>
            <a:r>
              <a:rPr lang="en-US" dirty="0" err="1" smtClean="0"/>
              <a:t>Makhorijul</a:t>
            </a:r>
            <a:r>
              <a:rPr lang="en-US" dirty="0" smtClean="0"/>
              <a:t> </a:t>
            </a:r>
            <a:r>
              <a:rPr lang="en-US" dirty="0" err="1" smtClean="0"/>
              <a:t>Huruf</a:t>
            </a:r>
            <a:r>
              <a:rPr lang="en-US" dirty="0" smtClean="0"/>
              <a:t>” (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diketik</a:t>
            </a:r>
            <a:r>
              <a:rPr lang="en-US" dirty="0" smtClean="0"/>
              <a:t>/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ditulis</a:t>
            </a:r>
            <a:r>
              <a:rPr lang="en-US" dirty="0" smtClean="0"/>
              <a:t> </a:t>
            </a:r>
            <a:r>
              <a:rPr lang="en-US" dirty="0" err="1" smtClean="0"/>
              <a:t>dibuku</a:t>
            </a:r>
            <a:r>
              <a:rPr lang="en-US" dirty="0" smtClean="0"/>
              <a:t> </a:t>
            </a:r>
            <a:r>
              <a:rPr lang="en-US" dirty="0" err="1" smtClean="0"/>
              <a:t>tulis</a:t>
            </a:r>
            <a:r>
              <a:rPr lang="en-US" dirty="0" smtClean="0"/>
              <a:t> BTQ)</a:t>
            </a:r>
            <a:endParaRPr lang="en-US" dirty="0"/>
          </a:p>
          <a:p>
            <a:pPr marL="525780" indent="-457200" algn="just">
              <a:buFont typeface="+mj-lt"/>
              <a:buAutoNum type="arabicPeriod"/>
            </a:pPr>
            <a:r>
              <a:rPr lang="en-US" dirty="0" err="1" smtClean="0"/>
              <a:t>Menulis</a:t>
            </a:r>
            <a:r>
              <a:rPr lang="en-US" dirty="0" smtClean="0"/>
              <a:t> Q.S ad-</a:t>
            </a:r>
            <a:r>
              <a:rPr lang="en-US" dirty="0" err="1" smtClean="0"/>
              <a:t>Dhuha</a:t>
            </a:r>
            <a:r>
              <a:rPr lang="en-US" dirty="0" smtClean="0"/>
              <a:t> </a:t>
            </a:r>
            <a:r>
              <a:rPr lang="en-US" dirty="0" err="1" smtClean="0"/>
              <a:t>dibuku</a:t>
            </a:r>
            <a:r>
              <a:rPr lang="en-US" dirty="0" smtClean="0"/>
              <a:t> </a:t>
            </a:r>
            <a:r>
              <a:rPr lang="en-US" dirty="0" err="1" smtClean="0"/>
              <a:t>tulis</a:t>
            </a:r>
            <a:endParaRPr lang="en-US" dirty="0"/>
          </a:p>
          <a:p>
            <a:pPr marL="525780" indent="-457200" algn="just">
              <a:buFont typeface="+mj-lt"/>
              <a:buAutoNum type="arabicPeriod"/>
            </a:pP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mengumpulkan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1 </a:t>
            </a:r>
            <a:r>
              <a:rPr lang="en-US" dirty="0" err="1" smtClean="0"/>
              <a:t>minggu</a:t>
            </a:r>
            <a:endParaRPr lang="en-US" dirty="0"/>
          </a:p>
          <a:p>
            <a:pPr marL="525780" indent="-457200" algn="just">
              <a:buFont typeface="+mj-lt"/>
              <a:buAutoNum type="arabicPeriod"/>
            </a:pPr>
            <a:r>
              <a:rPr lang="en-US" dirty="0" err="1" smtClean="0"/>
              <a:t>Kirim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nomer</a:t>
            </a:r>
            <a:r>
              <a:rPr lang="en-US" dirty="0" smtClean="0"/>
              <a:t> WA </a:t>
            </a:r>
            <a:r>
              <a:rPr lang="en-US" dirty="0" err="1" smtClean="0"/>
              <a:t>saya</a:t>
            </a:r>
            <a:r>
              <a:rPr lang="en-US" dirty="0" smtClean="0"/>
              <a:t> (085859009518)</a:t>
            </a:r>
            <a:endParaRPr lang="en-US" dirty="0"/>
          </a:p>
        </p:txBody>
      </p:sp>
      <p:pic>
        <p:nvPicPr>
          <p:cNvPr id="1026" name="Picture 2" descr="E:\MENGAJAR\GAMBAR\6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1128" y="4495800"/>
            <a:ext cx="2870199" cy="14773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600200" y="5029200"/>
            <a:ext cx="3138544" cy="64666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SA" sz="4800" b="1" dirty="0" smtClean="0">
                <a:latin typeface="Sakkal Majalla" pitchFamily="2" charset="-78"/>
                <a:cs typeface="Sakkal Majalla" pitchFamily="2" charset="-78"/>
              </a:rPr>
              <a:t>مع النجاح</a:t>
            </a:r>
            <a:endParaRPr lang="en-US" sz="4800" b="1" dirty="0"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091090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043490" y="3048000"/>
            <a:ext cx="7024744" cy="1143000"/>
          </a:xfrm>
        </p:spPr>
        <p:txBody>
          <a:bodyPr>
            <a:noAutofit/>
          </a:bodyPr>
          <a:lstStyle/>
          <a:p>
            <a:pPr algn="ctr" rtl="1"/>
            <a:r>
              <a:rPr lang="ar-SA" sz="8800" b="1" dirty="0" smtClean="0">
                <a:solidFill>
                  <a:schemeClr val="tx1"/>
                </a:solidFill>
                <a:latin typeface="Aldhabi" pitchFamily="2" charset="-78"/>
                <a:cs typeface="Aldhabi" pitchFamily="2" charset="-78"/>
              </a:rPr>
              <a:t>والله أعلم بالصواب</a:t>
            </a:r>
            <a:endParaRPr lang="en-US" sz="8800" b="1" dirty="0">
              <a:solidFill>
                <a:schemeClr val="tx1"/>
              </a:solidFill>
              <a:latin typeface="Aldhabi" pitchFamily="2" charset="-78"/>
              <a:cs typeface="Aldhabi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82598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3048000"/>
            <a:ext cx="3313355" cy="1702160"/>
          </a:xfrm>
        </p:spPr>
        <p:txBody>
          <a:bodyPr>
            <a:normAutofit fontScale="90000"/>
          </a:bodyPr>
          <a:lstStyle/>
          <a:p>
            <a:pPr algn="ctr"/>
            <a:r>
              <a:rPr lang="ar-SA" sz="5300" b="1" dirty="0">
                <a:solidFill>
                  <a:srgbClr val="FF0000"/>
                </a:solidFill>
                <a:latin typeface="Aldhabi" pitchFamily="2" charset="-78"/>
                <a:cs typeface="Aldhabi" pitchFamily="2" charset="-78"/>
              </a:rPr>
              <a:t>مخارج الحروف</a:t>
            </a:r>
            <a:r>
              <a:rPr lang="ar-SA" b="1" dirty="0" smtClean="0">
                <a:latin typeface="Algerian" pitchFamily="82" charset="0"/>
              </a:rPr>
              <a:t/>
            </a:r>
            <a:br>
              <a:rPr lang="ar-SA" b="1" dirty="0" smtClean="0">
                <a:latin typeface="Algerian" pitchFamily="82" charset="0"/>
              </a:rPr>
            </a:br>
            <a:r>
              <a:rPr lang="en-US" b="1" dirty="0" smtClean="0">
                <a:latin typeface="Algerian" pitchFamily="82" charset="0"/>
              </a:rPr>
              <a:t>MAKHORIJUL HURUF</a:t>
            </a:r>
            <a:endParaRPr lang="en-US" b="1" dirty="0">
              <a:solidFill>
                <a:srgbClr val="FF0000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5444971"/>
            <a:ext cx="3496235" cy="803429"/>
          </a:xfrm>
        </p:spPr>
        <p:txBody>
          <a:bodyPr>
            <a:normAutofit fontScale="92500"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GURU PENGAMPU :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 LUCKY ANDRIYANTOKO, M. </a:t>
            </a:r>
            <a:r>
              <a:rPr lang="en-US" b="1" dirty="0" err="1" smtClean="0">
                <a:solidFill>
                  <a:srgbClr val="FF0000"/>
                </a:solidFill>
              </a:rPr>
              <a:t>Pd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E:\MENGAJAR\GAMBAR\Makharijul-Huru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847975"/>
            <a:ext cx="3143250" cy="24098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381000" y="1505930"/>
            <a:ext cx="3886200" cy="11610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Algerian" pitchFamily="82" charset="0"/>
              </a:rPr>
              <a:t>BACA </a:t>
            </a:r>
            <a:r>
              <a:rPr lang="en-US" sz="4000" b="1" dirty="0">
                <a:solidFill>
                  <a:schemeClr val="tx1"/>
                </a:solidFill>
                <a:latin typeface="Algerian" pitchFamily="82" charset="0"/>
              </a:rPr>
              <a:t>&amp;</a:t>
            </a:r>
            <a:r>
              <a:rPr lang="en-US" sz="4000" b="1" dirty="0" smtClean="0">
                <a:solidFill>
                  <a:schemeClr val="tx1"/>
                </a:solidFill>
                <a:latin typeface="Algerian" pitchFamily="82" charset="0"/>
              </a:rPr>
              <a:t> TULIS AL-QUR’AN</a:t>
            </a:r>
            <a:endParaRPr lang="en-US" sz="4000" b="1" dirty="0">
              <a:solidFill>
                <a:schemeClr val="tx1"/>
              </a:solidFill>
              <a:latin typeface="Algerian" pitchFamily="82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609600" y="685800"/>
            <a:ext cx="3429000" cy="914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 rtl="1">
              <a:buNone/>
            </a:pPr>
            <a:r>
              <a:rPr lang="ar-SA" sz="4800" b="1" dirty="0" smtClean="0">
                <a:latin typeface="Aldhabi" pitchFamily="2" charset="-78"/>
                <a:cs typeface="Aldhabi" pitchFamily="2" charset="-78"/>
              </a:rPr>
              <a:t>قراءة وكتابة القؤآن</a:t>
            </a:r>
            <a:endParaRPr lang="en-US" sz="4800" b="1" dirty="0">
              <a:latin typeface="Aldhabi" pitchFamily="2" charset="-78"/>
              <a:cs typeface="Aldhabi" pitchFamily="2" charset="-78"/>
            </a:endParaRPr>
          </a:p>
        </p:txBody>
      </p:sp>
      <p:pic>
        <p:nvPicPr>
          <p:cNvPr id="7" name="Picture 3" descr="C:\Users\LUCKY\Downloads\20519140.15030313071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04800"/>
            <a:ext cx="1524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152400" y="6172200"/>
            <a:ext cx="5257800" cy="609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1"/>
            <a:r>
              <a:rPr lang="en-US" sz="3200" b="1" dirty="0" err="1" smtClean="0">
                <a:solidFill>
                  <a:schemeClr val="tx1"/>
                </a:solidFill>
                <a:latin typeface="Aldhabi" pitchFamily="2" charset="-78"/>
                <a:cs typeface="Aldhabi" pitchFamily="2" charset="-78"/>
              </a:rPr>
              <a:t>Untuk</a:t>
            </a:r>
            <a:r>
              <a:rPr lang="en-US" sz="3200" b="1" dirty="0" smtClean="0">
                <a:solidFill>
                  <a:schemeClr val="tx1"/>
                </a:solidFill>
                <a:latin typeface="Aldhabi" pitchFamily="2" charset="-78"/>
                <a:cs typeface="Aldhabi" pitchFamily="2" charset="-78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Aldhabi" pitchFamily="2" charset="-78"/>
                <a:cs typeface="Aldhabi" pitchFamily="2" charset="-78"/>
              </a:rPr>
              <a:t>siswa</a:t>
            </a:r>
            <a:r>
              <a:rPr lang="en-US" sz="3200" b="1" dirty="0" smtClean="0">
                <a:solidFill>
                  <a:schemeClr val="tx1"/>
                </a:solidFill>
                <a:latin typeface="Aldhabi" pitchFamily="2" charset="-78"/>
                <a:cs typeface="Aldhabi" pitchFamily="2" charset="-78"/>
              </a:rPr>
              <a:t>/</a:t>
            </a:r>
            <a:r>
              <a:rPr lang="en-US" sz="3200" b="1" dirty="0" err="1" smtClean="0">
                <a:solidFill>
                  <a:schemeClr val="tx1"/>
                </a:solidFill>
                <a:latin typeface="Aldhabi" pitchFamily="2" charset="-78"/>
                <a:cs typeface="Aldhabi" pitchFamily="2" charset="-78"/>
              </a:rPr>
              <a:t>siswi</a:t>
            </a:r>
            <a:r>
              <a:rPr lang="en-US" sz="3200" b="1" dirty="0" smtClean="0">
                <a:solidFill>
                  <a:schemeClr val="tx1"/>
                </a:solidFill>
                <a:latin typeface="Aldhabi" pitchFamily="2" charset="-78"/>
                <a:cs typeface="Aldhabi" pitchFamily="2" charset="-78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Aldhabi" pitchFamily="2" charset="-78"/>
                <a:cs typeface="Aldhabi" pitchFamily="2" charset="-78"/>
              </a:rPr>
              <a:t>kelas</a:t>
            </a:r>
            <a:r>
              <a:rPr lang="en-US" sz="3200" b="1" dirty="0" smtClean="0">
                <a:solidFill>
                  <a:schemeClr val="tx1"/>
                </a:solidFill>
                <a:latin typeface="Aldhabi" pitchFamily="2" charset="-78"/>
                <a:cs typeface="Aldhabi" pitchFamily="2" charset="-78"/>
              </a:rPr>
              <a:t> 10 SMK </a:t>
            </a:r>
            <a:r>
              <a:rPr lang="en-US" sz="3200" b="1" dirty="0" err="1" smtClean="0">
                <a:solidFill>
                  <a:schemeClr val="tx1"/>
                </a:solidFill>
                <a:latin typeface="Aldhabi" pitchFamily="2" charset="-78"/>
                <a:cs typeface="Aldhabi" pitchFamily="2" charset="-78"/>
              </a:rPr>
              <a:t>Yadika</a:t>
            </a:r>
            <a:r>
              <a:rPr lang="en-US" sz="3200" b="1" dirty="0" smtClean="0">
                <a:solidFill>
                  <a:schemeClr val="tx1"/>
                </a:solidFill>
                <a:latin typeface="Aldhabi" pitchFamily="2" charset="-78"/>
                <a:cs typeface="Aldhabi" pitchFamily="2" charset="-78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Aldhabi" pitchFamily="2" charset="-78"/>
                <a:cs typeface="Aldhabi" pitchFamily="2" charset="-78"/>
              </a:rPr>
              <a:t>Bangil</a:t>
            </a:r>
            <a:r>
              <a:rPr lang="en-US" sz="3200" b="1" dirty="0" smtClean="0">
                <a:solidFill>
                  <a:schemeClr val="tx1"/>
                </a:solidFill>
                <a:latin typeface="Aldhabi" pitchFamily="2" charset="-78"/>
                <a:cs typeface="Aldhabi" pitchFamily="2" charset="-78"/>
              </a:rPr>
              <a:t> </a:t>
            </a:r>
            <a:endParaRPr lang="en-US" sz="3200" b="1" dirty="0">
              <a:solidFill>
                <a:schemeClr val="tx1"/>
              </a:solidFill>
              <a:latin typeface="Aldhabi" pitchFamily="2" charset="-78"/>
              <a:cs typeface="Aldhabi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6940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62000"/>
            <a:ext cx="70247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Andalus" pitchFamily="18" charset="-78"/>
                <a:cs typeface="Andalus" pitchFamily="18" charset="-78"/>
              </a:rPr>
              <a:t>BAB 2</a:t>
            </a:r>
            <a:br>
              <a:rPr lang="en-US" b="1" dirty="0" smtClean="0">
                <a:latin typeface="Andalus" pitchFamily="18" charset="-78"/>
                <a:cs typeface="Andalus" pitchFamily="18" charset="-78"/>
              </a:rPr>
            </a:br>
            <a:r>
              <a:rPr lang="en-US" b="1" dirty="0" smtClean="0">
                <a:latin typeface="Andalus" pitchFamily="18" charset="-78"/>
                <a:cs typeface="Andalus" pitchFamily="18" charset="-78"/>
              </a:rPr>
              <a:t>B. MAKHORIJUL HURUF</a:t>
            </a:r>
            <a:endParaRPr lang="en-US" b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3"/>
            <a:ext cx="6777317" cy="2095948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PENGERTIAN MAKHORIJUL HURUF</a:t>
            </a:r>
          </a:p>
          <a:p>
            <a:r>
              <a:rPr lang="en-US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PENTINGNYA MEMPELAJARI MAKHORIJUL HURUF</a:t>
            </a:r>
          </a:p>
          <a:p>
            <a:r>
              <a:rPr lang="en-US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PEMBAGIAN MAKHORIJUL HURUF</a:t>
            </a:r>
            <a:endParaRPr lang="en-US" dirty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2050" name="Picture 2" descr="E:\MENGAJAR\GAMBAR\download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0" y="4267200"/>
            <a:ext cx="4000500" cy="2057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1297498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62000"/>
            <a:ext cx="70247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Andalus" pitchFamily="18" charset="-78"/>
                <a:cs typeface="Andalus" pitchFamily="18" charset="-78"/>
              </a:rPr>
              <a:t>1. PENGERTIAN MAKHORIJUL HURUF</a:t>
            </a:r>
            <a:endParaRPr lang="en-US" b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133600"/>
            <a:ext cx="6777317" cy="3508977"/>
          </a:xfrm>
        </p:spPr>
        <p:txBody>
          <a:bodyPr>
            <a:normAutofit fontScale="92500"/>
          </a:bodyPr>
          <a:lstStyle/>
          <a:p>
            <a:pPr marL="68580" indent="0" algn="just">
              <a:buNone/>
            </a:pPr>
            <a:r>
              <a:rPr lang="id-ID" sz="3200" dirty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Makhraj ditinjau dari segi morfologi berasal </a:t>
            </a:r>
            <a:r>
              <a:rPr lang="id-ID" sz="3200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dari</a:t>
            </a:r>
            <a:r>
              <a:rPr lang="en-US" sz="3200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Sighot</a:t>
            </a:r>
            <a:r>
              <a:rPr lang="id-ID" sz="3200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id-ID" sz="3200" i="1" dirty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fi’il </a:t>
            </a:r>
            <a:r>
              <a:rPr lang="id-ID" sz="3200" i="1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mad</a:t>
            </a:r>
            <a:r>
              <a:rPr lang="en-US" sz="3200" i="1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hi</a:t>
            </a:r>
            <a:r>
              <a:rPr lang="id-ID" sz="3200" i="1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id-ID" sz="3200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:</a:t>
            </a:r>
            <a:r>
              <a:rPr lang="en-US" sz="3200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SA" sz="3200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خَرَجَ</a:t>
            </a:r>
            <a:r>
              <a:rPr lang="id-ID" sz="3200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  </a:t>
            </a:r>
            <a:r>
              <a:rPr lang="id-ID" sz="3200" dirty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yang artinya </a:t>
            </a:r>
            <a:r>
              <a:rPr lang="id-ID" sz="3200" i="1" dirty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keluar</a:t>
            </a:r>
            <a:r>
              <a:rPr lang="id-ID" sz="3200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.</a:t>
            </a:r>
            <a:r>
              <a:rPr lang="en-US" sz="3200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Sedangkan</a:t>
            </a:r>
            <a:r>
              <a:rPr lang="en-US" sz="3200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pada</a:t>
            </a:r>
            <a:r>
              <a:rPr lang="en-US" sz="3200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Sighot</a:t>
            </a:r>
            <a:r>
              <a:rPr lang="en-US" sz="3200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Isim</a:t>
            </a:r>
            <a:r>
              <a:rPr lang="en-US" sz="3200" i="1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Makannya</a:t>
            </a:r>
            <a:r>
              <a:rPr lang="en-US" sz="3200" dirty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yaitu</a:t>
            </a:r>
            <a:r>
              <a:rPr lang="en-US" sz="3200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berupa</a:t>
            </a:r>
            <a:r>
              <a:rPr lang="en-US" sz="3200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 kata</a:t>
            </a:r>
            <a:r>
              <a:rPr lang="ar-SA" sz="3200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id-ID" sz="3200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makhraj</a:t>
            </a:r>
            <a:r>
              <a:rPr lang="ar-SA" sz="3200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مَخْرَجٌ </a:t>
            </a:r>
            <a:r>
              <a:rPr lang="en-US" sz="3200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id-ID" sz="3200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artinya:</a:t>
            </a:r>
            <a:r>
              <a:rPr lang="en-US" sz="3200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tempat</a:t>
            </a:r>
            <a:r>
              <a:rPr lang="en-US" sz="3200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keluar</a:t>
            </a:r>
            <a:r>
              <a:rPr lang="en-US" sz="3200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.</a:t>
            </a:r>
          </a:p>
          <a:p>
            <a:pPr marL="68580" indent="0" algn="just">
              <a:buNone/>
            </a:pPr>
            <a:r>
              <a:rPr lang="en-US" sz="3200" dirty="0" err="1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Jadi</a:t>
            </a:r>
            <a:r>
              <a:rPr lang="en-US" sz="3200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jika</a:t>
            </a:r>
            <a:r>
              <a:rPr lang="en-US" sz="3200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digabungkan</a:t>
            </a:r>
            <a:r>
              <a:rPr lang="en-US" sz="3200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dari</a:t>
            </a:r>
            <a:r>
              <a:rPr lang="en-US" sz="3200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 2 kata </a:t>
            </a:r>
            <a:r>
              <a:rPr lang="en-US" sz="3200" dirty="0" err="1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yaitu</a:t>
            </a:r>
            <a:r>
              <a:rPr lang="en-US" sz="3200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SA" sz="3200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مَخَارِجُ الحُرُوْفِ</a:t>
            </a:r>
            <a:r>
              <a:rPr lang="en-US" sz="3200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yaitu</a:t>
            </a:r>
            <a:r>
              <a:rPr lang="en-US" sz="3200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tempat-tempat</a:t>
            </a:r>
            <a:r>
              <a:rPr lang="en-US" sz="3200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keluarnya</a:t>
            </a:r>
            <a:r>
              <a:rPr lang="en-US" sz="3200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huruf</a:t>
            </a:r>
            <a:endParaRPr lang="en-US" sz="3200" dirty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21414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696200" cy="3352800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id-ID" sz="2800" dirty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Sedangkan menurut istilah makhraj adalah:</a:t>
            </a:r>
            <a:endParaRPr lang="en-US" sz="2800" dirty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marL="68580" indent="0" algn="ctr" rtl="1">
              <a:buNone/>
            </a:pPr>
            <a:r>
              <a:rPr lang="ar-SA" sz="3200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هُوَ اِسْمٌ </a:t>
            </a:r>
            <a:r>
              <a:rPr lang="ar-SA" sz="3200" dirty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لِلْمَحَلِّ الَّذِيْ يُنْشَأُ مِنْهُ </a:t>
            </a:r>
            <a:r>
              <a:rPr lang="ar-SA" sz="3200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الْحَرْفُ</a:t>
            </a:r>
            <a:endParaRPr lang="en-US" sz="2800" dirty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marL="68580" indent="0" algn="ctr">
              <a:buNone/>
            </a:pPr>
            <a:r>
              <a:rPr lang="id-ID" sz="2800" dirty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“</a:t>
            </a:r>
            <a:r>
              <a:rPr lang="id-ID" sz="2800" i="1" dirty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Suatu nama tempat,yang padanya huruf di bentuk”</a:t>
            </a:r>
            <a:endParaRPr lang="en-US" sz="2800" dirty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marL="68580" indent="0" algn="just">
              <a:buNone/>
            </a:pPr>
            <a:r>
              <a:rPr lang="id-ID" sz="2800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Artinya </a:t>
            </a:r>
            <a:r>
              <a:rPr lang="id-ID" sz="2800" dirty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ialah bahwa setiap huruf memiliki tempatnya masing-masing yang pada tempatnya tersebutlah huruf itu dibentuk .</a:t>
            </a:r>
            <a:endParaRPr lang="en-US" sz="2800" dirty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marL="68580" indent="0">
              <a:buNone/>
            </a:pPr>
            <a:endParaRPr lang="en-US" sz="2800" dirty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9000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685800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Andalus" pitchFamily="18" charset="-78"/>
                <a:cs typeface="Andalus" pitchFamily="18" charset="-78"/>
              </a:rPr>
              <a:t>2. PENTINGNYA MEMPELAJARI ILMU TAJWID</a:t>
            </a:r>
            <a:endParaRPr lang="en-US" sz="3200" b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01223"/>
            <a:ext cx="7186108" cy="3508977"/>
          </a:xfrm>
        </p:spPr>
        <p:txBody>
          <a:bodyPr>
            <a:normAutofit fontScale="85000" lnSpcReduction="20000"/>
          </a:bodyPr>
          <a:lstStyle/>
          <a:p>
            <a:pPr lvl="0" algn="just"/>
            <a:r>
              <a:rPr lang="id-ID" dirty="0">
                <a:solidFill>
                  <a:schemeClr val="tx1"/>
                </a:solidFill>
              </a:rPr>
              <a:t>Menjaga Kitabbullah dari pengaruh </a:t>
            </a:r>
            <a:r>
              <a:rPr lang="id-ID" i="1" dirty="0">
                <a:solidFill>
                  <a:schemeClr val="tx1"/>
                </a:solidFill>
              </a:rPr>
              <a:t>lajjah</a:t>
            </a:r>
            <a:r>
              <a:rPr lang="id-ID" dirty="0">
                <a:solidFill>
                  <a:schemeClr val="tx1"/>
                </a:solidFill>
              </a:rPr>
              <a:t> (dialek) yang sangat berpengaruh pada perubahan bahasa Arab yang menjadi bahasa Al-Qur’an.</a:t>
            </a:r>
            <a:endParaRPr lang="en-US" dirty="0">
              <a:solidFill>
                <a:schemeClr val="tx1"/>
              </a:solidFill>
            </a:endParaRPr>
          </a:p>
          <a:p>
            <a:pPr lvl="0" algn="just"/>
            <a:r>
              <a:rPr lang="id-ID" dirty="0">
                <a:solidFill>
                  <a:schemeClr val="tx1"/>
                </a:solidFill>
              </a:rPr>
              <a:t>Menjaga Kitabullah dari lahn dan tahrif yang menyebabkan perubahan makna dan kerusakan pada makna (fungsi) sebuah kata.</a:t>
            </a:r>
            <a:endParaRPr lang="en-US" dirty="0">
              <a:solidFill>
                <a:schemeClr val="tx1"/>
              </a:solidFill>
            </a:endParaRPr>
          </a:p>
          <a:p>
            <a:pPr lvl="0" algn="just"/>
            <a:r>
              <a:rPr lang="id-ID" dirty="0">
                <a:solidFill>
                  <a:schemeClr val="tx1"/>
                </a:solidFill>
              </a:rPr>
              <a:t>Mengenal huruf –huruf mutajanis,mutaqarrib,dan mutaba’id guna mengetahui sebab ada atau tidaknya idgham.</a:t>
            </a:r>
            <a:endParaRPr lang="en-US" dirty="0">
              <a:solidFill>
                <a:schemeClr val="tx1"/>
              </a:solidFill>
            </a:endParaRPr>
          </a:p>
          <a:p>
            <a:pPr algn="just"/>
            <a:r>
              <a:rPr lang="id-ID" dirty="0">
                <a:solidFill>
                  <a:schemeClr val="tx1"/>
                </a:solidFill>
              </a:rPr>
              <a:t>Mempelajari makharijul huruf dan sifat-sifatnya merupakan inti bahasan (tajwid)yang utama bagi setiap qari Al-Qur’an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6231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676400"/>
            <a:ext cx="6777317" cy="4156229"/>
          </a:xfrm>
        </p:spPr>
        <p:txBody>
          <a:bodyPr>
            <a:normAutofit fontScale="85000" lnSpcReduction="10000"/>
          </a:bodyPr>
          <a:lstStyle/>
          <a:p>
            <a:pPr marL="68580" indent="0" algn="just">
              <a:buNone/>
            </a:pPr>
            <a:r>
              <a:rPr lang="id-ID" dirty="0"/>
              <a:t>Menurut Al-khalil bin Ahmad kemudian diikuti oleh para muhaqqiqin antara lain adalah Al-Hafizh Ibnul Jazari bahwa makhraj-makhraj tersebut tercakup dalam lima tempat (makhraj) secara umum (global),yaitu:</a:t>
            </a:r>
            <a:endParaRPr lang="en-US" dirty="0"/>
          </a:p>
          <a:p>
            <a:pPr marL="525780" lvl="0" indent="-457200">
              <a:buFont typeface="+mj-lt"/>
              <a:buAutoNum type="alphaLcPeriod"/>
            </a:pPr>
            <a:r>
              <a:rPr lang="id-ID" i="1" dirty="0"/>
              <a:t>Al-Jauf </a:t>
            </a:r>
            <a:r>
              <a:rPr lang="id-ID" dirty="0"/>
              <a:t>(Rongga mulut dan rongga </a:t>
            </a:r>
            <a:r>
              <a:rPr lang="id-ID" dirty="0" smtClean="0"/>
              <a:t>tenggorokan)</a:t>
            </a:r>
            <a:r>
              <a:rPr lang="en-US" dirty="0" smtClean="0"/>
              <a:t>, </a:t>
            </a:r>
            <a:r>
              <a:rPr lang="id-ID" dirty="0" smtClean="0"/>
              <a:t>padanya </a:t>
            </a:r>
            <a:r>
              <a:rPr lang="id-ID" dirty="0"/>
              <a:t>ada 1 </a:t>
            </a:r>
            <a:r>
              <a:rPr lang="id-ID" dirty="0" smtClean="0"/>
              <a:t>makhraj.</a:t>
            </a:r>
            <a:endParaRPr lang="en-US" dirty="0"/>
          </a:p>
          <a:p>
            <a:pPr marL="525780" lvl="0" indent="-457200">
              <a:buFont typeface="+mj-lt"/>
              <a:buAutoNum type="alphaLcPeriod"/>
            </a:pPr>
            <a:r>
              <a:rPr lang="id-ID" i="1" dirty="0" smtClean="0"/>
              <a:t>Al-Halq </a:t>
            </a:r>
            <a:r>
              <a:rPr lang="id-ID" dirty="0"/>
              <a:t>(Tenggorokan</a:t>
            </a:r>
            <a:r>
              <a:rPr lang="id-ID" dirty="0" smtClean="0"/>
              <a:t>),</a:t>
            </a:r>
            <a:r>
              <a:rPr lang="en-US" dirty="0" smtClean="0"/>
              <a:t> </a:t>
            </a:r>
            <a:r>
              <a:rPr lang="id-ID" dirty="0" smtClean="0"/>
              <a:t>padanya </a:t>
            </a:r>
            <a:r>
              <a:rPr lang="id-ID" dirty="0"/>
              <a:t>ada 3 </a:t>
            </a:r>
            <a:r>
              <a:rPr lang="id-ID" dirty="0" smtClean="0"/>
              <a:t>makhraj.</a:t>
            </a:r>
            <a:endParaRPr lang="en-US" dirty="0"/>
          </a:p>
          <a:p>
            <a:pPr marL="525780" lvl="0" indent="-457200">
              <a:buFont typeface="+mj-lt"/>
              <a:buAutoNum type="alphaLcPeriod"/>
            </a:pPr>
            <a:r>
              <a:rPr lang="id-ID" i="1" dirty="0" smtClean="0"/>
              <a:t>Al-Lisan </a:t>
            </a:r>
            <a:r>
              <a:rPr lang="id-ID" dirty="0"/>
              <a:t>(Lidah),padanya ada 10 makhraj </a:t>
            </a:r>
            <a:r>
              <a:rPr lang="id-ID" dirty="0" smtClean="0"/>
              <a:t>.</a:t>
            </a:r>
            <a:endParaRPr lang="en-US" dirty="0"/>
          </a:p>
          <a:p>
            <a:pPr marL="525780" lvl="0" indent="-457200">
              <a:buFont typeface="+mj-lt"/>
              <a:buAutoNum type="alphaLcPeriod"/>
            </a:pPr>
            <a:r>
              <a:rPr lang="id-ID" i="1" dirty="0" smtClean="0"/>
              <a:t>Asy-Syafatain </a:t>
            </a:r>
            <a:r>
              <a:rPr lang="id-ID" dirty="0"/>
              <a:t>(dua bibir</a:t>
            </a:r>
            <a:r>
              <a:rPr lang="id-ID" dirty="0" smtClean="0"/>
              <a:t>),</a:t>
            </a:r>
            <a:r>
              <a:rPr lang="en-US" dirty="0" smtClean="0"/>
              <a:t> </a:t>
            </a:r>
            <a:r>
              <a:rPr lang="id-ID" dirty="0" smtClean="0"/>
              <a:t>padanya </a:t>
            </a:r>
            <a:r>
              <a:rPr lang="id-ID" dirty="0"/>
              <a:t>ada 2 </a:t>
            </a:r>
            <a:r>
              <a:rPr lang="id-ID" dirty="0" smtClean="0"/>
              <a:t>makhraj.</a:t>
            </a:r>
            <a:endParaRPr lang="en-US" dirty="0"/>
          </a:p>
          <a:p>
            <a:pPr marL="525780" lvl="0" indent="-457200">
              <a:buFont typeface="+mj-lt"/>
              <a:buAutoNum type="alphaLcPeriod"/>
            </a:pPr>
            <a:r>
              <a:rPr lang="id-ID" i="1" dirty="0" smtClean="0"/>
              <a:t>Al-Khaisyum </a:t>
            </a:r>
            <a:r>
              <a:rPr lang="id-ID" dirty="0"/>
              <a:t>(rongga hidung</a:t>
            </a:r>
            <a:r>
              <a:rPr lang="id-ID" dirty="0" smtClean="0"/>
              <a:t>),</a:t>
            </a:r>
            <a:r>
              <a:rPr lang="en-US" dirty="0" smtClean="0"/>
              <a:t> </a:t>
            </a:r>
            <a:r>
              <a:rPr lang="id-ID" dirty="0" smtClean="0"/>
              <a:t>padanya </a:t>
            </a:r>
            <a:r>
              <a:rPr lang="id-ID" dirty="0"/>
              <a:t>ada 1 makhraj.</a:t>
            </a:r>
            <a:endParaRPr lang="en-US" dirty="0"/>
          </a:p>
          <a:p>
            <a:pPr marL="525780" indent="-457200">
              <a:buFont typeface="+mj-lt"/>
              <a:buAutoNum type="alphaLcPeriod"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043490" y="762000"/>
            <a:ext cx="7024744" cy="7620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Andalus" pitchFamily="18" charset="-78"/>
                <a:cs typeface="Andalus" pitchFamily="18" charset="-78"/>
              </a:rPr>
              <a:t>3. PEMBAGIAN MAKHORIJUL HURUF</a:t>
            </a:r>
            <a:endParaRPr lang="en-US" sz="3200" b="1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455303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7141" y="1219200"/>
            <a:ext cx="6777317" cy="1828800"/>
          </a:xfrm>
        </p:spPr>
        <p:txBody>
          <a:bodyPr>
            <a:noAutofit/>
          </a:bodyPr>
          <a:lstStyle/>
          <a:p>
            <a:pPr marL="68580" indent="0" algn="just">
              <a:buNone/>
            </a:pPr>
            <a:r>
              <a:rPr lang="en-US" sz="2800" dirty="0" err="1" smtClean="0">
                <a:latin typeface="Traditional Arabic" pitchFamily="18" charset="-78"/>
                <a:cs typeface="Traditional Arabic" pitchFamily="18" charset="-78"/>
              </a:rPr>
              <a:t>Huruf</a:t>
            </a:r>
            <a:r>
              <a:rPr lang="en-US" sz="2800" dirty="0" smtClean="0">
                <a:latin typeface="Traditional Arabic" pitchFamily="18" charset="-78"/>
                <a:cs typeface="Traditional Arabic" pitchFamily="18" charset="-78"/>
              </a:rPr>
              <a:t> yang </a:t>
            </a:r>
            <a:r>
              <a:rPr lang="en-US" sz="2800" dirty="0" err="1" smtClean="0">
                <a:latin typeface="Traditional Arabic" pitchFamily="18" charset="-78"/>
                <a:cs typeface="Traditional Arabic" pitchFamily="18" charset="-78"/>
              </a:rPr>
              <a:t>keluar</a:t>
            </a:r>
            <a:r>
              <a:rPr lang="en-US" sz="2800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en-US" sz="2800" dirty="0" err="1" smtClean="0">
                <a:latin typeface="Traditional Arabic" pitchFamily="18" charset="-78"/>
                <a:cs typeface="Traditional Arabic" pitchFamily="18" charset="-78"/>
              </a:rPr>
              <a:t>dari</a:t>
            </a:r>
            <a:r>
              <a:rPr lang="en-US" sz="2800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en-US" sz="2800" dirty="0" err="1" smtClean="0">
                <a:latin typeface="Traditional Arabic" pitchFamily="18" charset="-78"/>
                <a:cs typeface="Traditional Arabic" pitchFamily="18" charset="-78"/>
              </a:rPr>
              <a:t>rongga</a:t>
            </a:r>
            <a:r>
              <a:rPr lang="en-US" sz="2800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en-US" sz="2800" dirty="0" err="1" smtClean="0">
                <a:latin typeface="Traditional Arabic" pitchFamily="18" charset="-78"/>
                <a:cs typeface="Traditional Arabic" pitchFamily="18" charset="-78"/>
              </a:rPr>
              <a:t>mulut</a:t>
            </a:r>
            <a:r>
              <a:rPr lang="en-US" sz="2800" dirty="0" smtClean="0">
                <a:latin typeface="Traditional Arabic" pitchFamily="18" charset="-78"/>
                <a:cs typeface="Traditional Arabic" pitchFamily="18" charset="-78"/>
              </a:rPr>
              <a:t>, </a:t>
            </a:r>
            <a:r>
              <a:rPr lang="en-US" sz="2800" dirty="0" err="1" smtClean="0">
                <a:latin typeface="Traditional Arabic" pitchFamily="18" charset="-78"/>
                <a:cs typeface="Traditional Arabic" pitchFamily="18" charset="-78"/>
              </a:rPr>
              <a:t>yaitu</a:t>
            </a:r>
            <a:r>
              <a:rPr lang="en-US" sz="2800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en-US" sz="2800" dirty="0" err="1" smtClean="0">
                <a:latin typeface="Traditional Arabic" pitchFamily="18" charset="-78"/>
                <a:cs typeface="Traditional Arabic" pitchFamily="18" charset="-78"/>
              </a:rPr>
              <a:t>huruf</a:t>
            </a:r>
            <a:r>
              <a:rPr lang="en-US" sz="2800" dirty="0" smtClean="0">
                <a:latin typeface="Traditional Arabic" pitchFamily="18" charset="-78"/>
                <a:cs typeface="Traditional Arabic" pitchFamily="18" charset="-78"/>
              </a:rPr>
              <a:t> Mad (</a:t>
            </a:r>
            <a:r>
              <a:rPr lang="ar-SA" sz="2800" dirty="0" smtClean="0">
                <a:latin typeface="Traditional Arabic" pitchFamily="18" charset="-78"/>
                <a:cs typeface="Traditional Arabic" pitchFamily="18" charset="-78"/>
              </a:rPr>
              <a:t>ا، ي، و</a:t>
            </a:r>
            <a:r>
              <a:rPr lang="en-US" sz="2800" dirty="0" smtClean="0">
                <a:latin typeface="Traditional Arabic" pitchFamily="18" charset="-78"/>
                <a:cs typeface="Traditional Arabic" pitchFamily="18" charset="-78"/>
              </a:rPr>
              <a:t>)</a:t>
            </a:r>
            <a:r>
              <a:rPr lang="en-US" sz="2800" dirty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en-US" sz="2800" dirty="0" smtClean="0">
                <a:latin typeface="Traditional Arabic" pitchFamily="18" charset="-78"/>
                <a:cs typeface="Traditional Arabic" pitchFamily="18" charset="-78"/>
              </a:rPr>
              <a:t>yang </a:t>
            </a:r>
            <a:r>
              <a:rPr lang="en-US" sz="2800" dirty="0" err="1" smtClean="0">
                <a:latin typeface="Traditional Arabic" pitchFamily="18" charset="-78"/>
                <a:cs typeface="Traditional Arabic" pitchFamily="18" charset="-78"/>
              </a:rPr>
              <a:t>mana</a:t>
            </a:r>
            <a:r>
              <a:rPr lang="en-US" sz="2800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en-US" sz="2800" dirty="0" err="1" smtClean="0">
                <a:latin typeface="Traditional Arabic" pitchFamily="18" charset="-78"/>
                <a:cs typeface="Traditional Arabic" pitchFamily="18" charset="-78"/>
              </a:rPr>
              <a:t>Alif</a:t>
            </a:r>
            <a:r>
              <a:rPr lang="en-US" sz="2800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en-US" sz="2800" dirty="0" err="1" smtClean="0">
                <a:latin typeface="Traditional Arabic" pitchFamily="18" charset="-78"/>
                <a:cs typeface="Traditional Arabic" pitchFamily="18" charset="-78"/>
              </a:rPr>
              <a:t>didahuluhi</a:t>
            </a:r>
            <a:r>
              <a:rPr lang="en-US" sz="2800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en-US" sz="2800" dirty="0" err="1" smtClean="0">
                <a:latin typeface="Traditional Arabic" pitchFamily="18" charset="-78"/>
                <a:cs typeface="Traditional Arabic" pitchFamily="18" charset="-78"/>
              </a:rPr>
              <a:t>harakat</a:t>
            </a:r>
            <a:r>
              <a:rPr lang="en-US" sz="2800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en-US" sz="2800" dirty="0" err="1" smtClean="0">
                <a:latin typeface="Traditional Arabic" pitchFamily="18" charset="-78"/>
                <a:cs typeface="Traditional Arabic" pitchFamily="18" charset="-78"/>
              </a:rPr>
              <a:t>Fathah</a:t>
            </a:r>
            <a:r>
              <a:rPr lang="en-US" sz="2800" dirty="0" smtClean="0">
                <a:latin typeface="Traditional Arabic" pitchFamily="18" charset="-78"/>
                <a:cs typeface="Traditional Arabic" pitchFamily="18" charset="-78"/>
              </a:rPr>
              <a:t>, </a:t>
            </a:r>
            <a:r>
              <a:rPr lang="en-US" sz="2800" dirty="0" err="1" smtClean="0">
                <a:latin typeface="Traditional Arabic" pitchFamily="18" charset="-78"/>
                <a:cs typeface="Traditional Arabic" pitchFamily="18" charset="-78"/>
              </a:rPr>
              <a:t>Ya</a:t>
            </a:r>
            <a:r>
              <a:rPr lang="en-US" sz="2800" dirty="0" smtClean="0">
                <a:latin typeface="Traditional Arabic" pitchFamily="18" charset="-78"/>
                <a:cs typeface="Traditional Arabic" pitchFamily="18" charset="-78"/>
              </a:rPr>
              <a:t>’ </a:t>
            </a:r>
            <a:r>
              <a:rPr lang="en-US" sz="2800" dirty="0" err="1" smtClean="0">
                <a:latin typeface="Traditional Arabic" pitchFamily="18" charset="-78"/>
                <a:cs typeface="Traditional Arabic" pitchFamily="18" charset="-78"/>
              </a:rPr>
              <a:t>sukun</a:t>
            </a:r>
            <a:r>
              <a:rPr lang="en-US" sz="2800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en-US" sz="2800" dirty="0" err="1" smtClean="0">
                <a:latin typeface="Traditional Arabic" pitchFamily="18" charset="-78"/>
                <a:cs typeface="Traditional Arabic" pitchFamily="18" charset="-78"/>
              </a:rPr>
              <a:t>didahului</a:t>
            </a:r>
            <a:r>
              <a:rPr lang="en-US" sz="2800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en-US" sz="2800" dirty="0" err="1" smtClean="0">
                <a:latin typeface="Traditional Arabic" pitchFamily="18" charset="-78"/>
                <a:cs typeface="Traditional Arabic" pitchFamily="18" charset="-78"/>
              </a:rPr>
              <a:t>harakat</a:t>
            </a:r>
            <a:r>
              <a:rPr lang="en-US" sz="2800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en-US" sz="2800" dirty="0" err="1" smtClean="0">
                <a:latin typeface="Traditional Arabic" pitchFamily="18" charset="-78"/>
                <a:cs typeface="Traditional Arabic" pitchFamily="18" charset="-78"/>
              </a:rPr>
              <a:t>Kasroh</a:t>
            </a:r>
            <a:r>
              <a:rPr lang="en-US" sz="2800" dirty="0" smtClean="0">
                <a:latin typeface="Traditional Arabic" pitchFamily="18" charset="-78"/>
                <a:cs typeface="Traditional Arabic" pitchFamily="18" charset="-78"/>
              </a:rPr>
              <a:t>, </a:t>
            </a:r>
            <a:r>
              <a:rPr lang="en-US" sz="2800" dirty="0" err="1" smtClean="0">
                <a:latin typeface="Traditional Arabic" pitchFamily="18" charset="-78"/>
                <a:cs typeface="Traditional Arabic" pitchFamily="18" charset="-78"/>
              </a:rPr>
              <a:t>dan</a:t>
            </a:r>
            <a:r>
              <a:rPr lang="en-US" sz="2800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en-US" sz="2800" dirty="0" err="1" smtClean="0">
                <a:latin typeface="Traditional Arabic" pitchFamily="18" charset="-78"/>
                <a:cs typeface="Traditional Arabic" pitchFamily="18" charset="-78"/>
              </a:rPr>
              <a:t>Wawu</a:t>
            </a:r>
            <a:r>
              <a:rPr lang="en-US" sz="2800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en-US" sz="2800" dirty="0" err="1" smtClean="0">
                <a:latin typeface="Traditional Arabic" pitchFamily="18" charset="-78"/>
                <a:cs typeface="Traditional Arabic" pitchFamily="18" charset="-78"/>
              </a:rPr>
              <a:t>sukun</a:t>
            </a:r>
            <a:r>
              <a:rPr lang="en-US" sz="2800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en-US" sz="2800" dirty="0" err="1" smtClean="0">
                <a:latin typeface="Traditional Arabic" pitchFamily="18" charset="-78"/>
                <a:cs typeface="Traditional Arabic" pitchFamily="18" charset="-78"/>
              </a:rPr>
              <a:t>didahului</a:t>
            </a:r>
            <a:r>
              <a:rPr lang="en-US" sz="2800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en-US" sz="2800" dirty="0" err="1" smtClean="0">
                <a:latin typeface="Traditional Arabic" pitchFamily="18" charset="-78"/>
                <a:cs typeface="Traditional Arabic" pitchFamily="18" charset="-78"/>
              </a:rPr>
              <a:t>Dhommah</a:t>
            </a:r>
            <a:endParaRPr lang="en-US" sz="2800" dirty="0">
              <a:latin typeface="Traditional Arabic" pitchFamily="18" charset="-78"/>
              <a:cs typeface="Traditional Arabic" pitchFamily="18" charset="-78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3429000"/>
            <a:ext cx="3505200" cy="2133600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2385510" cy="7620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Andalus" pitchFamily="18" charset="-78"/>
                <a:cs typeface="Andalus" pitchFamily="18" charset="-78"/>
              </a:rPr>
              <a:t>3. a. al-</a:t>
            </a:r>
            <a:r>
              <a:rPr lang="en-US" sz="3200" b="1" dirty="0" err="1" smtClean="0">
                <a:latin typeface="Andalus" pitchFamily="18" charset="-78"/>
                <a:cs typeface="Andalus" pitchFamily="18" charset="-78"/>
              </a:rPr>
              <a:t>Jauf</a:t>
            </a:r>
            <a:endParaRPr lang="en-US" sz="3200" b="1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951260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579" y="762000"/>
            <a:ext cx="5647821" cy="3508977"/>
          </a:xfrm>
        </p:spPr>
        <p:txBody>
          <a:bodyPr>
            <a:noAutofit/>
          </a:bodyPr>
          <a:lstStyle/>
          <a:p>
            <a:pPr marL="68580" indent="0" algn="just">
              <a:buNone/>
            </a:pPr>
            <a:r>
              <a:rPr lang="id-ID" dirty="0" smtClean="0">
                <a:latin typeface="Traditional Arabic" pitchFamily="18" charset="-78"/>
                <a:cs typeface="Traditional Arabic" pitchFamily="18" charset="-78"/>
              </a:rPr>
              <a:t>Al-Halq artinya</a:t>
            </a:r>
            <a:r>
              <a:rPr lang="en-US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id-ID" dirty="0" smtClean="0">
                <a:latin typeface="Traditional Arabic" pitchFamily="18" charset="-78"/>
                <a:cs typeface="Traditional Arabic" pitchFamily="18" charset="-78"/>
              </a:rPr>
              <a:t>tenggorokan.</a:t>
            </a:r>
            <a:r>
              <a:rPr lang="en-US" dirty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id-ID" dirty="0" smtClean="0">
                <a:latin typeface="Traditional Arabic" pitchFamily="18" charset="-78"/>
                <a:cs typeface="Traditional Arabic" pitchFamily="18" charset="-78"/>
              </a:rPr>
              <a:t>Maksudnya,</a:t>
            </a:r>
            <a:r>
              <a:rPr lang="en-US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id-ID" dirty="0" smtClean="0">
                <a:latin typeface="Traditional Arabic" pitchFamily="18" charset="-78"/>
                <a:cs typeface="Traditional Arabic" pitchFamily="18" charset="-78"/>
              </a:rPr>
              <a:t>tempat </a:t>
            </a:r>
            <a:r>
              <a:rPr lang="id-ID" dirty="0">
                <a:latin typeface="Traditional Arabic" pitchFamily="18" charset="-78"/>
                <a:cs typeface="Traditional Arabic" pitchFamily="18" charset="-78"/>
              </a:rPr>
              <a:t>keluarnya huruf  yang letaknya pada tenggorokan</a:t>
            </a:r>
            <a:r>
              <a:rPr lang="id-ID" dirty="0" smtClean="0">
                <a:latin typeface="Traditional Arabic" pitchFamily="18" charset="-78"/>
                <a:cs typeface="Traditional Arabic" pitchFamily="18" charset="-78"/>
              </a:rPr>
              <a:t>.</a:t>
            </a:r>
            <a:r>
              <a:rPr lang="en-US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id-ID" dirty="0" smtClean="0">
                <a:latin typeface="Traditional Arabic" pitchFamily="18" charset="-78"/>
                <a:cs typeface="Traditional Arabic" pitchFamily="18" charset="-78"/>
              </a:rPr>
              <a:t>Dari </a:t>
            </a:r>
            <a:r>
              <a:rPr lang="id-ID" dirty="0">
                <a:latin typeface="Traditional Arabic" pitchFamily="18" charset="-78"/>
                <a:cs typeface="Traditional Arabic" pitchFamily="18" charset="-78"/>
              </a:rPr>
              <a:t>al-halq muncul tiga makhraj</a:t>
            </a:r>
            <a:r>
              <a:rPr lang="id-ID" dirty="0" smtClean="0">
                <a:latin typeface="Traditional Arabic" pitchFamily="18" charset="-78"/>
                <a:cs typeface="Traditional Arabic" pitchFamily="18" charset="-78"/>
              </a:rPr>
              <a:t>,</a:t>
            </a:r>
            <a:r>
              <a:rPr lang="en-US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id-ID" dirty="0" smtClean="0">
                <a:latin typeface="Traditional Arabic" pitchFamily="18" charset="-78"/>
                <a:cs typeface="Traditional Arabic" pitchFamily="18" charset="-78"/>
              </a:rPr>
              <a:t>yaitu:</a:t>
            </a:r>
            <a:endParaRPr lang="en-US" dirty="0" smtClean="0">
              <a:latin typeface="Traditional Arabic" pitchFamily="18" charset="-78"/>
              <a:cs typeface="Traditional Arabic" pitchFamily="18" charset="-78"/>
            </a:endParaRPr>
          </a:p>
          <a:p>
            <a:pPr lvl="0"/>
            <a:r>
              <a:rPr lang="id-ID" i="1" dirty="0">
                <a:latin typeface="Traditional Arabic" pitchFamily="18" charset="-78"/>
                <a:cs typeface="Traditional Arabic" pitchFamily="18" charset="-78"/>
              </a:rPr>
              <a:t>Aqshal halq </a:t>
            </a:r>
            <a:r>
              <a:rPr lang="ar-SA" dirty="0">
                <a:latin typeface="Traditional Arabic" pitchFamily="18" charset="-78"/>
                <a:cs typeface="Traditional Arabic" pitchFamily="18" charset="-78"/>
              </a:rPr>
              <a:t>اَقْصَى الْحَلْقِ</a:t>
            </a:r>
            <a:r>
              <a:rPr lang="id-ID" dirty="0">
                <a:latin typeface="Traditional Arabic" pitchFamily="18" charset="-78"/>
                <a:cs typeface="Traditional Arabic" pitchFamily="18" charset="-78"/>
              </a:rPr>
              <a:t> adalah pangkal tenggorokan atau tenggorokan bagaian dalam.Dari makhraj ini keluar huruf </a:t>
            </a:r>
            <a:r>
              <a:rPr lang="id-ID" b="1" i="1" dirty="0">
                <a:latin typeface="Traditional Arabic" pitchFamily="18" charset="-78"/>
                <a:cs typeface="Traditional Arabic" pitchFamily="18" charset="-78"/>
              </a:rPr>
              <a:t>Hamzah </a:t>
            </a:r>
            <a:r>
              <a:rPr lang="ar-SA" dirty="0">
                <a:latin typeface="Traditional Arabic" pitchFamily="18" charset="-78"/>
                <a:cs typeface="Traditional Arabic" pitchFamily="18" charset="-78"/>
              </a:rPr>
              <a:t>ء</a:t>
            </a:r>
            <a:r>
              <a:rPr lang="id-ID" b="1" i="1" dirty="0">
                <a:latin typeface="Traditional Arabic" pitchFamily="18" charset="-78"/>
                <a:cs typeface="Traditional Arabic" pitchFamily="18" charset="-78"/>
              </a:rPr>
              <a:t>ha’ </a:t>
            </a:r>
            <a:r>
              <a:rPr lang="ar-SA" b="1" i="1" dirty="0">
                <a:latin typeface="Traditional Arabic" pitchFamily="18" charset="-78"/>
                <a:cs typeface="Traditional Arabic" pitchFamily="18" charset="-78"/>
              </a:rPr>
              <a:t>ه</a:t>
            </a:r>
            <a:r>
              <a:rPr lang="id-ID" b="1" dirty="0">
                <a:latin typeface="Traditional Arabic" pitchFamily="18" charset="-78"/>
                <a:cs typeface="Traditional Arabic" pitchFamily="18" charset="-78"/>
              </a:rPr>
              <a:t>.</a:t>
            </a:r>
            <a:endParaRPr lang="en-US" dirty="0">
              <a:latin typeface="Traditional Arabic" pitchFamily="18" charset="-78"/>
              <a:cs typeface="Traditional Arabic" pitchFamily="18" charset="-78"/>
            </a:endParaRPr>
          </a:p>
          <a:p>
            <a:pPr lvl="0"/>
            <a:r>
              <a:rPr lang="id-ID" i="1" dirty="0">
                <a:latin typeface="Traditional Arabic" pitchFamily="18" charset="-78"/>
                <a:cs typeface="Traditional Arabic" pitchFamily="18" charset="-78"/>
              </a:rPr>
              <a:t>Wasthul Halq </a:t>
            </a:r>
            <a:r>
              <a:rPr lang="ar-SA" dirty="0">
                <a:latin typeface="Traditional Arabic" pitchFamily="18" charset="-78"/>
                <a:cs typeface="Traditional Arabic" pitchFamily="18" charset="-78"/>
              </a:rPr>
              <a:t>وَسْطُالْحَلْقِ</a:t>
            </a:r>
            <a:r>
              <a:rPr lang="id-ID" dirty="0">
                <a:latin typeface="Traditional Arabic" pitchFamily="18" charset="-78"/>
                <a:cs typeface="Traditional Arabic" pitchFamily="18" charset="-78"/>
              </a:rPr>
              <a:t> adalah tenggorokan bagian tengah.Dari makhraj ini keluarnya huruf </a:t>
            </a:r>
            <a:r>
              <a:rPr lang="id-ID" b="1" i="1" dirty="0">
                <a:latin typeface="Traditional Arabic" pitchFamily="18" charset="-78"/>
                <a:cs typeface="Traditional Arabic" pitchFamily="18" charset="-78"/>
              </a:rPr>
              <a:t>‘Ain </a:t>
            </a:r>
            <a:r>
              <a:rPr lang="ar-SA" b="1" dirty="0">
                <a:latin typeface="Traditional Arabic" pitchFamily="18" charset="-78"/>
                <a:cs typeface="Traditional Arabic" pitchFamily="18" charset="-78"/>
              </a:rPr>
              <a:t>ع</a:t>
            </a:r>
            <a:r>
              <a:rPr lang="id-ID" dirty="0">
                <a:latin typeface="Traditional Arabic" pitchFamily="18" charset="-78"/>
                <a:cs typeface="Traditional Arabic" pitchFamily="18" charset="-78"/>
              </a:rPr>
              <a:t>dan </a:t>
            </a:r>
            <a:r>
              <a:rPr lang="id-ID" b="1" i="1" dirty="0">
                <a:latin typeface="Traditional Arabic" pitchFamily="18" charset="-78"/>
                <a:cs typeface="Traditional Arabic" pitchFamily="18" charset="-78"/>
              </a:rPr>
              <a:t>ha’ </a:t>
            </a:r>
            <a:r>
              <a:rPr lang="ar-SA" b="1" dirty="0">
                <a:latin typeface="Traditional Arabic" pitchFamily="18" charset="-78"/>
                <a:cs typeface="Traditional Arabic" pitchFamily="18" charset="-78"/>
              </a:rPr>
              <a:t>ح</a:t>
            </a:r>
            <a:r>
              <a:rPr lang="id-ID" b="1" dirty="0">
                <a:latin typeface="Traditional Arabic" pitchFamily="18" charset="-78"/>
                <a:cs typeface="Traditional Arabic" pitchFamily="18" charset="-78"/>
              </a:rPr>
              <a:t>.</a:t>
            </a:r>
            <a:endParaRPr lang="en-US" dirty="0">
              <a:latin typeface="Traditional Arabic" pitchFamily="18" charset="-78"/>
              <a:cs typeface="Traditional Arabic" pitchFamily="18" charset="-78"/>
            </a:endParaRPr>
          </a:p>
          <a:p>
            <a:r>
              <a:rPr lang="id-ID" i="1" dirty="0">
                <a:latin typeface="Traditional Arabic" pitchFamily="18" charset="-78"/>
                <a:cs typeface="Traditional Arabic" pitchFamily="18" charset="-78"/>
              </a:rPr>
              <a:t>Adnal Halq </a:t>
            </a:r>
            <a:r>
              <a:rPr lang="ar-SA" dirty="0">
                <a:latin typeface="Traditional Arabic" pitchFamily="18" charset="-78"/>
                <a:cs typeface="Traditional Arabic" pitchFamily="18" charset="-78"/>
              </a:rPr>
              <a:t>اَدْنَى الْحَلْقِ</a:t>
            </a:r>
            <a:r>
              <a:rPr lang="id-ID" dirty="0">
                <a:latin typeface="Traditional Arabic" pitchFamily="18" charset="-78"/>
                <a:cs typeface="Traditional Arabic" pitchFamily="18" charset="-78"/>
              </a:rPr>
              <a:t> adalah tenggorokan bagian luar atau ujung tenggorokan.Dari makhraj ini keluar huruf </a:t>
            </a:r>
            <a:r>
              <a:rPr lang="id-ID" b="1" i="1" dirty="0">
                <a:latin typeface="Traditional Arabic" pitchFamily="18" charset="-78"/>
                <a:cs typeface="Traditional Arabic" pitchFamily="18" charset="-78"/>
              </a:rPr>
              <a:t>Kha’ </a:t>
            </a:r>
            <a:r>
              <a:rPr lang="ar-SA" b="1" dirty="0">
                <a:latin typeface="Traditional Arabic" pitchFamily="18" charset="-78"/>
                <a:cs typeface="Traditional Arabic" pitchFamily="18" charset="-78"/>
              </a:rPr>
              <a:t>خ</a:t>
            </a:r>
            <a:r>
              <a:rPr lang="id-ID" b="1" dirty="0">
                <a:latin typeface="Traditional Arabic" pitchFamily="18" charset="-78"/>
                <a:cs typeface="Traditional Arabic" pitchFamily="18" charset="-78"/>
              </a:rPr>
              <a:t> dan </a:t>
            </a:r>
            <a:r>
              <a:rPr lang="id-ID" b="1" i="1" dirty="0">
                <a:latin typeface="Traditional Arabic" pitchFamily="18" charset="-78"/>
                <a:cs typeface="Traditional Arabic" pitchFamily="18" charset="-78"/>
              </a:rPr>
              <a:t>Ghain </a:t>
            </a:r>
            <a:r>
              <a:rPr lang="ar-SA" b="1" dirty="0">
                <a:latin typeface="Traditional Arabic" pitchFamily="18" charset="-78"/>
                <a:cs typeface="Traditional Arabic" pitchFamily="18" charset="-78"/>
              </a:rPr>
              <a:t>غ</a:t>
            </a:r>
            <a:endParaRPr lang="en-US" dirty="0">
              <a:latin typeface="Traditional Arabic" pitchFamily="18" charset="-78"/>
              <a:cs typeface="Traditional Arabic" pitchFamily="18" charset="-78"/>
            </a:endParaRPr>
          </a:p>
          <a:p>
            <a:pPr marL="68580" indent="0" algn="just">
              <a:buNone/>
            </a:pPr>
            <a:endParaRPr lang="en-US" dirty="0">
              <a:latin typeface="Traditional Arabic" pitchFamily="18" charset="-78"/>
              <a:cs typeface="Traditional Arabic" pitchFamily="18" charset="-78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162175"/>
            <a:ext cx="2514600" cy="1724025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3071310" cy="7620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Andalus" pitchFamily="18" charset="-78"/>
                <a:cs typeface="Andalus" pitchFamily="18" charset="-78"/>
              </a:rPr>
              <a:t>3. b. al-</a:t>
            </a:r>
            <a:r>
              <a:rPr lang="en-US" sz="3200" b="1" dirty="0" err="1" smtClean="0">
                <a:latin typeface="Andalus" pitchFamily="18" charset="-78"/>
                <a:cs typeface="Andalus" pitchFamily="18" charset="-78"/>
              </a:rPr>
              <a:t>Halq</a:t>
            </a:r>
            <a:r>
              <a:rPr lang="en-US" sz="3200" b="1" dirty="0" smtClean="0">
                <a:latin typeface="Andalus" pitchFamily="18" charset="-78"/>
                <a:cs typeface="Andalus" pitchFamily="18" charset="-78"/>
              </a:rPr>
              <a:t> </a:t>
            </a:r>
            <a:endParaRPr lang="en-US" sz="3200" b="1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155815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111</TotalTime>
  <Words>567</Words>
  <Application>Microsoft Office PowerPoint</Application>
  <PresentationFormat>On-screen Show (4:3)</PresentationFormat>
  <Paragraphs>49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Austin</vt:lpstr>
      <vt:lpstr>PowerPoint Presentation</vt:lpstr>
      <vt:lpstr>مخارج الحروف MAKHORIJUL HURUF</vt:lpstr>
      <vt:lpstr>BAB 2 B. MAKHORIJUL HURUF</vt:lpstr>
      <vt:lpstr>1. PENGERTIAN MAKHORIJUL HURUF</vt:lpstr>
      <vt:lpstr>PowerPoint Presentation</vt:lpstr>
      <vt:lpstr>2. PENTINGNYA MEMPELAJARI ILMU TAJWID</vt:lpstr>
      <vt:lpstr>3. PEMBAGIAN MAKHORIJUL HURUF</vt:lpstr>
      <vt:lpstr>3. a. al-Jauf</vt:lpstr>
      <vt:lpstr>3. b. al-Halq </vt:lpstr>
      <vt:lpstr>3. c. al-Lisan</vt:lpstr>
      <vt:lpstr>PowerPoint Presentation</vt:lpstr>
      <vt:lpstr>PowerPoint Presentation</vt:lpstr>
      <vt:lpstr>LATIHAN II</vt:lpstr>
      <vt:lpstr>والله أعلم بالصواب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LUCKY</dc:creator>
  <cp:lastModifiedBy>LUCKY</cp:lastModifiedBy>
  <cp:revision>17</cp:revision>
  <dcterms:created xsi:type="dcterms:W3CDTF">2020-08-24T00:54:18Z</dcterms:created>
  <dcterms:modified xsi:type="dcterms:W3CDTF">2020-09-21T22:46:38Z</dcterms:modified>
</cp:coreProperties>
</file>