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56" r:id="rId3"/>
    <p:sldId id="258" r:id="rId4"/>
    <p:sldId id="259" r:id="rId5"/>
    <p:sldId id="262" r:id="rId6"/>
    <p:sldId id="260" r:id="rId7"/>
    <p:sldId id="261" r:id="rId8"/>
    <p:sldId id="263" r:id="rId9"/>
    <p:sldId id="264" r:id="rId10"/>
    <p:sldId id="265" r:id="rId11"/>
    <p:sldId id="267" r:id="rId12"/>
    <p:sldId id="266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74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5FF0A0-2920-4BD5-84DB-30325073A698}" type="doc">
      <dgm:prSet loTypeId="urn:microsoft.com/office/officeart/2005/8/layout/chevron2" loCatId="list" qsTypeId="urn:microsoft.com/office/officeart/2009/2/quickstyle/3d8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36C4E8D-DD36-42D2-95E5-7A4ADB4903ED}">
      <dgm:prSet phldrT="[Text]" custT="1"/>
      <dgm:spPr/>
      <dgm:t>
        <a:bodyPr/>
        <a:lstStyle/>
        <a:p>
          <a:pPr>
            <a:lnSpc>
              <a:spcPct val="300000"/>
            </a:lnSpc>
          </a:pPr>
          <a:r>
            <a:rPr lang="en-US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</a:t>
          </a:r>
          <a:endParaRPr lang="en-US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A25CA67-4999-41C9-BDA0-A6DB2A4C5D0B}" type="parTrans" cxnId="{357C9F6B-0350-442B-94DA-416B15D4C34A}">
      <dgm:prSet/>
      <dgm:spPr/>
      <dgm:t>
        <a:bodyPr/>
        <a:lstStyle/>
        <a:p>
          <a:endParaRPr lang="en-US"/>
        </a:p>
      </dgm:t>
    </dgm:pt>
    <dgm:pt modelId="{6534B37F-9D07-4F38-B78F-EB7D6508C9F5}" type="sibTrans" cxnId="{357C9F6B-0350-442B-94DA-416B15D4C34A}">
      <dgm:prSet/>
      <dgm:spPr/>
      <dgm:t>
        <a:bodyPr/>
        <a:lstStyle/>
        <a:p>
          <a:endParaRPr lang="en-US"/>
        </a:p>
      </dgm:t>
    </dgm:pt>
    <dgm:pt modelId="{4BFCFB74-D3FB-45E7-B9F6-A61E76627F4E}">
      <dgm:prSet phldrT="[Text]"/>
      <dgm:spPr/>
      <dgm:t>
        <a:bodyPr/>
        <a:lstStyle/>
        <a:p>
          <a:r>
            <a:rPr lang="en-US" b="1" dirty="0" smtClean="0"/>
            <a:t>PENGERTIAN &amp; HUKUM MEMPELAJARI ILMU TAJWID</a:t>
          </a:r>
          <a:endParaRPr lang="en-US" b="1" dirty="0"/>
        </a:p>
      </dgm:t>
    </dgm:pt>
    <dgm:pt modelId="{C4F19989-BB11-4896-92D4-7A7D41809775}" type="parTrans" cxnId="{1F9D7DC0-CCD0-4BCE-A32B-9F26D79F901C}">
      <dgm:prSet/>
      <dgm:spPr/>
      <dgm:t>
        <a:bodyPr/>
        <a:lstStyle/>
        <a:p>
          <a:endParaRPr lang="en-US"/>
        </a:p>
      </dgm:t>
    </dgm:pt>
    <dgm:pt modelId="{3664C2F6-8C60-452C-9C88-4CFD1B12BB2D}" type="sibTrans" cxnId="{1F9D7DC0-CCD0-4BCE-A32B-9F26D79F901C}">
      <dgm:prSet/>
      <dgm:spPr/>
      <dgm:t>
        <a:bodyPr/>
        <a:lstStyle/>
        <a:p>
          <a:endParaRPr lang="en-US"/>
        </a:p>
      </dgm:t>
    </dgm:pt>
    <dgm:pt modelId="{F98FC11C-AB2E-485F-BC4D-2694B66E3774}">
      <dgm:prSet phldrT="[Text]" custT="1"/>
      <dgm:spPr/>
      <dgm:t>
        <a:bodyPr/>
        <a:lstStyle/>
        <a:p>
          <a:pPr>
            <a:lnSpc>
              <a:spcPct val="300000"/>
            </a:lnSpc>
          </a:pPr>
          <a:r>
            <a:rPr lang="en-US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</a:t>
          </a:r>
          <a:endParaRPr lang="en-US" sz="1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9964D83-71E8-4350-BCA5-569F959B672E}" type="parTrans" cxnId="{B764A94C-B0B1-48EF-A614-3404BCE53430}">
      <dgm:prSet/>
      <dgm:spPr/>
      <dgm:t>
        <a:bodyPr/>
        <a:lstStyle/>
        <a:p>
          <a:endParaRPr lang="en-US"/>
        </a:p>
      </dgm:t>
    </dgm:pt>
    <dgm:pt modelId="{0A78D79A-48E8-4BF6-AA6F-8B023CDD9E4B}" type="sibTrans" cxnId="{B764A94C-B0B1-48EF-A614-3404BCE53430}">
      <dgm:prSet/>
      <dgm:spPr/>
      <dgm:t>
        <a:bodyPr/>
        <a:lstStyle/>
        <a:p>
          <a:endParaRPr lang="en-US"/>
        </a:p>
      </dgm:t>
    </dgm:pt>
    <dgm:pt modelId="{76A974BF-3E1D-4868-A4E9-6B239BB9C6CA}">
      <dgm:prSet phldrT="[Text]"/>
      <dgm:spPr/>
      <dgm:t>
        <a:bodyPr/>
        <a:lstStyle/>
        <a:p>
          <a:r>
            <a:rPr lang="en-US" b="1" dirty="0" smtClean="0"/>
            <a:t>TUJUAN MEMPELAJARI ILMU TAJWID</a:t>
          </a:r>
          <a:endParaRPr lang="en-US" b="1" dirty="0"/>
        </a:p>
      </dgm:t>
    </dgm:pt>
    <dgm:pt modelId="{6C042C50-8B03-41AA-99B8-06A10C09BF0F}" type="parTrans" cxnId="{A3275B84-8E4A-48F2-874F-4A60C4AA1511}">
      <dgm:prSet/>
      <dgm:spPr/>
      <dgm:t>
        <a:bodyPr/>
        <a:lstStyle/>
        <a:p>
          <a:endParaRPr lang="en-US"/>
        </a:p>
      </dgm:t>
    </dgm:pt>
    <dgm:pt modelId="{3B023E2F-0142-4E3A-9E29-C1322C41C64E}" type="sibTrans" cxnId="{A3275B84-8E4A-48F2-874F-4A60C4AA1511}">
      <dgm:prSet/>
      <dgm:spPr/>
      <dgm:t>
        <a:bodyPr/>
        <a:lstStyle/>
        <a:p>
          <a:endParaRPr lang="en-US"/>
        </a:p>
      </dgm:t>
    </dgm:pt>
    <dgm:pt modelId="{E1C8DE4C-AF14-4B7A-B8EA-6F85C20DEFAD}">
      <dgm:prSet phldrT="[Text]" custT="1"/>
      <dgm:spPr/>
      <dgm:t>
        <a:bodyPr/>
        <a:lstStyle/>
        <a:p>
          <a:pPr>
            <a:lnSpc>
              <a:spcPct val="250000"/>
            </a:lnSpc>
          </a:pPr>
          <a:r>
            <a:rPr lang="en-US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</a:t>
          </a:r>
          <a:endParaRPr lang="en-US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4A0E915-E0A6-463C-A795-6C1FBBF041D1}" type="parTrans" cxnId="{BE7B85FD-83AD-4AB8-8DFC-AA848B66357F}">
      <dgm:prSet/>
      <dgm:spPr/>
      <dgm:t>
        <a:bodyPr/>
        <a:lstStyle/>
        <a:p>
          <a:endParaRPr lang="en-US"/>
        </a:p>
      </dgm:t>
    </dgm:pt>
    <dgm:pt modelId="{16A44212-C734-4227-90BD-A2E5B4E34AFF}" type="sibTrans" cxnId="{BE7B85FD-83AD-4AB8-8DFC-AA848B66357F}">
      <dgm:prSet/>
      <dgm:spPr/>
      <dgm:t>
        <a:bodyPr/>
        <a:lstStyle/>
        <a:p>
          <a:endParaRPr lang="en-US"/>
        </a:p>
      </dgm:t>
    </dgm:pt>
    <dgm:pt modelId="{8F5D2824-1C66-4C26-A5B0-E8A593E28E46}">
      <dgm:prSet phldrT="[Text]"/>
      <dgm:spPr/>
      <dgm:t>
        <a:bodyPr/>
        <a:lstStyle/>
        <a:p>
          <a:r>
            <a:rPr lang="en-US" b="1" dirty="0" smtClean="0"/>
            <a:t>TINGKATAN BACAAN DALAM MEMBACA AL-QURAN</a:t>
          </a:r>
          <a:endParaRPr lang="en-US" b="1" dirty="0"/>
        </a:p>
      </dgm:t>
    </dgm:pt>
    <dgm:pt modelId="{787B3F89-7AB8-4A55-9D8C-2E80DFAB75FA}" type="parTrans" cxnId="{6BF4BF48-46A0-4EC4-A41E-0C80C06DB98C}">
      <dgm:prSet/>
      <dgm:spPr/>
      <dgm:t>
        <a:bodyPr/>
        <a:lstStyle/>
        <a:p>
          <a:endParaRPr lang="en-US"/>
        </a:p>
      </dgm:t>
    </dgm:pt>
    <dgm:pt modelId="{52D25437-4C76-49AB-B294-5BBEED2D8F2F}" type="sibTrans" cxnId="{6BF4BF48-46A0-4EC4-A41E-0C80C06DB98C}">
      <dgm:prSet/>
      <dgm:spPr/>
      <dgm:t>
        <a:bodyPr/>
        <a:lstStyle/>
        <a:p>
          <a:endParaRPr lang="en-US"/>
        </a:p>
      </dgm:t>
    </dgm:pt>
    <dgm:pt modelId="{BF9DC0AD-ED11-4238-BD0E-BA5E7A39D9B3}" type="pres">
      <dgm:prSet presAssocID="{105FF0A0-2920-4BD5-84DB-30325073A69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E1ADD27-C6D5-4AA5-A399-4C8F2724AC06}" type="pres">
      <dgm:prSet presAssocID="{936C4E8D-DD36-42D2-95E5-7A4ADB4903ED}" presName="composite" presStyleCnt="0"/>
      <dgm:spPr/>
    </dgm:pt>
    <dgm:pt modelId="{13B5F0BC-52D2-4700-BB9F-96D9B2220C4C}" type="pres">
      <dgm:prSet presAssocID="{936C4E8D-DD36-42D2-95E5-7A4ADB4903ED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C3DCB6-3156-4DAB-AEC7-E9E032AC2569}" type="pres">
      <dgm:prSet presAssocID="{936C4E8D-DD36-42D2-95E5-7A4ADB4903ED}" presName="descendantText" presStyleLbl="alignAcc1" presStyleIdx="0" presStyleCnt="3" custLinFactNeighborY="85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7B313D-59F7-40B4-BC3D-19C99700E76F}" type="pres">
      <dgm:prSet presAssocID="{6534B37F-9D07-4F38-B78F-EB7D6508C9F5}" presName="sp" presStyleCnt="0"/>
      <dgm:spPr/>
    </dgm:pt>
    <dgm:pt modelId="{6C7AB4A5-B3EA-47E9-A54F-AFBD0C4DCA21}" type="pres">
      <dgm:prSet presAssocID="{F98FC11C-AB2E-485F-BC4D-2694B66E3774}" presName="composite" presStyleCnt="0"/>
      <dgm:spPr/>
    </dgm:pt>
    <dgm:pt modelId="{337D1DA6-40E3-42BD-A9AA-2B5A047EEF1D}" type="pres">
      <dgm:prSet presAssocID="{F98FC11C-AB2E-485F-BC4D-2694B66E3774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BAEC7C-37AB-4EDC-99AE-4E0B600B7169}" type="pres">
      <dgm:prSet presAssocID="{F98FC11C-AB2E-485F-BC4D-2694B66E3774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22410A-03A6-4177-A452-60A0CA3B6FAD}" type="pres">
      <dgm:prSet presAssocID="{0A78D79A-48E8-4BF6-AA6F-8B023CDD9E4B}" presName="sp" presStyleCnt="0"/>
      <dgm:spPr/>
    </dgm:pt>
    <dgm:pt modelId="{D6412109-8821-432D-A081-5BC2727B3BA5}" type="pres">
      <dgm:prSet presAssocID="{E1C8DE4C-AF14-4B7A-B8EA-6F85C20DEFAD}" presName="composite" presStyleCnt="0"/>
      <dgm:spPr/>
    </dgm:pt>
    <dgm:pt modelId="{1E6ECC7E-6E52-4BAC-B232-78C53C5C6DFB}" type="pres">
      <dgm:prSet presAssocID="{E1C8DE4C-AF14-4B7A-B8EA-6F85C20DEFAD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EBC581-F991-4382-B91A-D993EF23A929}" type="pres">
      <dgm:prSet presAssocID="{E1C8DE4C-AF14-4B7A-B8EA-6F85C20DEFAD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CD42F6E-9E75-4DF6-80A4-97059B6FDE16}" type="presOf" srcId="{76A974BF-3E1D-4868-A4E9-6B239BB9C6CA}" destId="{81BAEC7C-37AB-4EDC-99AE-4E0B600B7169}" srcOrd="0" destOrd="0" presId="urn:microsoft.com/office/officeart/2005/8/layout/chevron2"/>
    <dgm:cxn modelId="{A3275B84-8E4A-48F2-874F-4A60C4AA1511}" srcId="{F98FC11C-AB2E-485F-BC4D-2694B66E3774}" destId="{76A974BF-3E1D-4868-A4E9-6B239BB9C6CA}" srcOrd="0" destOrd="0" parTransId="{6C042C50-8B03-41AA-99B8-06A10C09BF0F}" sibTransId="{3B023E2F-0142-4E3A-9E29-C1322C41C64E}"/>
    <dgm:cxn modelId="{B764A94C-B0B1-48EF-A614-3404BCE53430}" srcId="{105FF0A0-2920-4BD5-84DB-30325073A698}" destId="{F98FC11C-AB2E-485F-BC4D-2694B66E3774}" srcOrd="1" destOrd="0" parTransId="{89964D83-71E8-4350-BCA5-569F959B672E}" sibTransId="{0A78D79A-48E8-4BF6-AA6F-8B023CDD9E4B}"/>
    <dgm:cxn modelId="{E97FD042-462A-4A2C-8449-D046D46C833F}" type="presOf" srcId="{F98FC11C-AB2E-485F-BC4D-2694B66E3774}" destId="{337D1DA6-40E3-42BD-A9AA-2B5A047EEF1D}" srcOrd="0" destOrd="0" presId="urn:microsoft.com/office/officeart/2005/8/layout/chevron2"/>
    <dgm:cxn modelId="{16BB6D32-2576-478B-B21A-C6734E4E42D5}" type="presOf" srcId="{4BFCFB74-D3FB-45E7-B9F6-A61E76627F4E}" destId="{6CC3DCB6-3156-4DAB-AEC7-E9E032AC2569}" srcOrd="0" destOrd="0" presId="urn:microsoft.com/office/officeart/2005/8/layout/chevron2"/>
    <dgm:cxn modelId="{47556EFB-3C91-4A32-A1B8-E36B4EE483A8}" type="presOf" srcId="{105FF0A0-2920-4BD5-84DB-30325073A698}" destId="{BF9DC0AD-ED11-4238-BD0E-BA5E7A39D9B3}" srcOrd="0" destOrd="0" presId="urn:microsoft.com/office/officeart/2005/8/layout/chevron2"/>
    <dgm:cxn modelId="{1F9D7DC0-CCD0-4BCE-A32B-9F26D79F901C}" srcId="{936C4E8D-DD36-42D2-95E5-7A4ADB4903ED}" destId="{4BFCFB74-D3FB-45E7-B9F6-A61E76627F4E}" srcOrd="0" destOrd="0" parTransId="{C4F19989-BB11-4896-92D4-7A7D41809775}" sibTransId="{3664C2F6-8C60-452C-9C88-4CFD1B12BB2D}"/>
    <dgm:cxn modelId="{6BF4BF48-46A0-4EC4-A41E-0C80C06DB98C}" srcId="{E1C8DE4C-AF14-4B7A-B8EA-6F85C20DEFAD}" destId="{8F5D2824-1C66-4C26-A5B0-E8A593E28E46}" srcOrd="0" destOrd="0" parTransId="{787B3F89-7AB8-4A55-9D8C-2E80DFAB75FA}" sibTransId="{52D25437-4C76-49AB-B294-5BBEED2D8F2F}"/>
    <dgm:cxn modelId="{F3CB11F7-D9CE-4B4A-9EF1-63CAB6B7A4D5}" type="presOf" srcId="{936C4E8D-DD36-42D2-95E5-7A4ADB4903ED}" destId="{13B5F0BC-52D2-4700-BB9F-96D9B2220C4C}" srcOrd="0" destOrd="0" presId="urn:microsoft.com/office/officeart/2005/8/layout/chevron2"/>
    <dgm:cxn modelId="{FA10C0F4-E7D6-4E32-A252-9BF85B0E201F}" type="presOf" srcId="{8F5D2824-1C66-4C26-A5B0-E8A593E28E46}" destId="{17EBC581-F991-4382-B91A-D993EF23A929}" srcOrd="0" destOrd="0" presId="urn:microsoft.com/office/officeart/2005/8/layout/chevron2"/>
    <dgm:cxn modelId="{357C9F6B-0350-442B-94DA-416B15D4C34A}" srcId="{105FF0A0-2920-4BD5-84DB-30325073A698}" destId="{936C4E8D-DD36-42D2-95E5-7A4ADB4903ED}" srcOrd="0" destOrd="0" parTransId="{EA25CA67-4999-41C9-BDA0-A6DB2A4C5D0B}" sibTransId="{6534B37F-9D07-4F38-B78F-EB7D6508C9F5}"/>
    <dgm:cxn modelId="{BE7B85FD-83AD-4AB8-8DFC-AA848B66357F}" srcId="{105FF0A0-2920-4BD5-84DB-30325073A698}" destId="{E1C8DE4C-AF14-4B7A-B8EA-6F85C20DEFAD}" srcOrd="2" destOrd="0" parTransId="{74A0E915-E0A6-463C-A795-6C1FBBF041D1}" sibTransId="{16A44212-C734-4227-90BD-A2E5B4E34AFF}"/>
    <dgm:cxn modelId="{989E270C-8E2B-4937-8960-577E5CE082FF}" type="presOf" srcId="{E1C8DE4C-AF14-4B7A-B8EA-6F85C20DEFAD}" destId="{1E6ECC7E-6E52-4BAC-B232-78C53C5C6DFB}" srcOrd="0" destOrd="0" presId="urn:microsoft.com/office/officeart/2005/8/layout/chevron2"/>
    <dgm:cxn modelId="{C4A875B0-8A9B-4A1D-A444-7C8523785BC7}" type="presParOf" srcId="{BF9DC0AD-ED11-4238-BD0E-BA5E7A39D9B3}" destId="{3E1ADD27-C6D5-4AA5-A399-4C8F2724AC06}" srcOrd="0" destOrd="0" presId="urn:microsoft.com/office/officeart/2005/8/layout/chevron2"/>
    <dgm:cxn modelId="{3AC120CC-C9FC-481E-988D-A72E6337BBD0}" type="presParOf" srcId="{3E1ADD27-C6D5-4AA5-A399-4C8F2724AC06}" destId="{13B5F0BC-52D2-4700-BB9F-96D9B2220C4C}" srcOrd="0" destOrd="0" presId="urn:microsoft.com/office/officeart/2005/8/layout/chevron2"/>
    <dgm:cxn modelId="{E0E0A9E2-9619-4268-8736-AEA51D972DE8}" type="presParOf" srcId="{3E1ADD27-C6D5-4AA5-A399-4C8F2724AC06}" destId="{6CC3DCB6-3156-4DAB-AEC7-E9E032AC2569}" srcOrd="1" destOrd="0" presId="urn:microsoft.com/office/officeart/2005/8/layout/chevron2"/>
    <dgm:cxn modelId="{549A80A9-BA39-41A8-BEE9-B51AC43B06B5}" type="presParOf" srcId="{BF9DC0AD-ED11-4238-BD0E-BA5E7A39D9B3}" destId="{197B313D-59F7-40B4-BC3D-19C99700E76F}" srcOrd="1" destOrd="0" presId="urn:microsoft.com/office/officeart/2005/8/layout/chevron2"/>
    <dgm:cxn modelId="{979F1785-0496-478C-B3AB-DAF06AD58AD7}" type="presParOf" srcId="{BF9DC0AD-ED11-4238-BD0E-BA5E7A39D9B3}" destId="{6C7AB4A5-B3EA-47E9-A54F-AFBD0C4DCA21}" srcOrd="2" destOrd="0" presId="urn:microsoft.com/office/officeart/2005/8/layout/chevron2"/>
    <dgm:cxn modelId="{21C43DA7-C285-4324-951B-EAF1E0ACDAEB}" type="presParOf" srcId="{6C7AB4A5-B3EA-47E9-A54F-AFBD0C4DCA21}" destId="{337D1DA6-40E3-42BD-A9AA-2B5A047EEF1D}" srcOrd="0" destOrd="0" presId="urn:microsoft.com/office/officeart/2005/8/layout/chevron2"/>
    <dgm:cxn modelId="{29D9FEFF-E5FF-474D-B84E-28A027C52BEF}" type="presParOf" srcId="{6C7AB4A5-B3EA-47E9-A54F-AFBD0C4DCA21}" destId="{81BAEC7C-37AB-4EDC-99AE-4E0B600B7169}" srcOrd="1" destOrd="0" presId="urn:microsoft.com/office/officeart/2005/8/layout/chevron2"/>
    <dgm:cxn modelId="{954DAD4E-7EBC-4367-BC2E-B64A0D97CB30}" type="presParOf" srcId="{BF9DC0AD-ED11-4238-BD0E-BA5E7A39D9B3}" destId="{9422410A-03A6-4177-A452-60A0CA3B6FAD}" srcOrd="3" destOrd="0" presId="urn:microsoft.com/office/officeart/2005/8/layout/chevron2"/>
    <dgm:cxn modelId="{D1A295C0-84DC-4180-88EC-703DC4B8341B}" type="presParOf" srcId="{BF9DC0AD-ED11-4238-BD0E-BA5E7A39D9B3}" destId="{D6412109-8821-432D-A081-5BC2727B3BA5}" srcOrd="4" destOrd="0" presId="urn:microsoft.com/office/officeart/2005/8/layout/chevron2"/>
    <dgm:cxn modelId="{AB5012CD-4D24-4C22-B64C-806718AB9955}" type="presParOf" srcId="{D6412109-8821-432D-A081-5BC2727B3BA5}" destId="{1E6ECC7E-6E52-4BAC-B232-78C53C5C6DFB}" srcOrd="0" destOrd="0" presId="urn:microsoft.com/office/officeart/2005/8/layout/chevron2"/>
    <dgm:cxn modelId="{7F17340D-C3CA-44CF-B405-764DA4C0AEAB}" type="presParOf" srcId="{D6412109-8821-432D-A081-5BC2727B3BA5}" destId="{17EBC581-F991-4382-B91A-D993EF23A92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B5F0BC-52D2-4700-BB9F-96D9B2220C4C}">
      <dsp:nvSpPr>
        <dsp:cNvPr id="0" name=""/>
        <dsp:cNvSpPr/>
      </dsp:nvSpPr>
      <dsp:spPr>
        <a:xfrm rot="5400000">
          <a:off x="-193510" y="196897"/>
          <a:ext cx="1290070" cy="90304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30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</a:t>
          </a:r>
          <a:endParaRPr lang="en-US" sz="20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1" y="454912"/>
        <a:ext cx="903049" cy="387021"/>
      </dsp:txXfrm>
    </dsp:sp>
    <dsp:sp modelId="{6CC3DCB6-3156-4DAB-AEC7-E9E032AC2569}">
      <dsp:nvSpPr>
        <dsp:cNvPr id="0" name=""/>
        <dsp:cNvSpPr/>
      </dsp:nvSpPr>
      <dsp:spPr>
        <a:xfrm rot="5400000">
          <a:off x="2394231" y="-1415767"/>
          <a:ext cx="838987" cy="382135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b="1" kern="1200" dirty="0" smtClean="0"/>
            <a:t>PENGERTIAN &amp; HUKUM MEMPELAJARI ILMU TAJWID</a:t>
          </a:r>
          <a:endParaRPr lang="en-US" sz="1900" b="1" kern="1200" dirty="0"/>
        </a:p>
      </dsp:txBody>
      <dsp:txXfrm rot="-5400000">
        <a:off x="903050" y="116370"/>
        <a:ext cx="3780394" cy="757075"/>
      </dsp:txXfrm>
    </dsp:sp>
    <dsp:sp modelId="{337D1DA6-40E3-42BD-A9AA-2B5A047EEF1D}">
      <dsp:nvSpPr>
        <dsp:cNvPr id="0" name=""/>
        <dsp:cNvSpPr/>
      </dsp:nvSpPr>
      <dsp:spPr>
        <a:xfrm rot="5400000">
          <a:off x="-193510" y="1288375"/>
          <a:ext cx="1290070" cy="90304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30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</a:t>
          </a:r>
          <a:endParaRPr lang="en-US" sz="10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1" y="1546390"/>
        <a:ext cx="903049" cy="387021"/>
      </dsp:txXfrm>
    </dsp:sp>
    <dsp:sp modelId="{81BAEC7C-37AB-4EDC-99AE-4E0B600B7169}">
      <dsp:nvSpPr>
        <dsp:cNvPr id="0" name=""/>
        <dsp:cNvSpPr/>
      </dsp:nvSpPr>
      <dsp:spPr>
        <a:xfrm rot="5400000">
          <a:off x="2394451" y="-396537"/>
          <a:ext cx="838546" cy="382135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b="1" kern="1200" dirty="0" smtClean="0"/>
            <a:t>TUJUAN MEMPELAJARI ILMU TAJWID</a:t>
          </a:r>
          <a:endParaRPr lang="en-US" sz="1900" b="1" kern="1200" dirty="0"/>
        </a:p>
      </dsp:txBody>
      <dsp:txXfrm rot="-5400000">
        <a:off x="903049" y="1135799"/>
        <a:ext cx="3780416" cy="756678"/>
      </dsp:txXfrm>
    </dsp:sp>
    <dsp:sp modelId="{1E6ECC7E-6E52-4BAC-B232-78C53C5C6DFB}">
      <dsp:nvSpPr>
        <dsp:cNvPr id="0" name=""/>
        <dsp:cNvSpPr/>
      </dsp:nvSpPr>
      <dsp:spPr>
        <a:xfrm rot="5400000">
          <a:off x="-193510" y="2379852"/>
          <a:ext cx="1290070" cy="90304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25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</a:t>
          </a:r>
          <a:endParaRPr lang="en-US" sz="20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1" y="2637867"/>
        <a:ext cx="903049" cy="387021"/>
      </dsp:txXfrm>
    </dsp:sp>
    <dsp:sp modelId="{17EBC581-F991-4382-B91A-D993EF23A929}">
      <dsp:nvSpPr>
        <dsp:cNvPr id="0" name=""/>
        <dsp:cNvSpPr/>
      </dsp:nvSpPr>
      <dsp:spPr>
        <a:xfrm rot="5400000">
          <a:off x="2394451" y="694940"/>
          <a:ext cx="838546" cy="382135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b="1" kern="1200" dirty="0" smtClean="0"/>
            <a:t>TINGKATAN BACAAN DALAM MEMBACA AL-QURAN</a:t>
          </a:r>
          <a:endParaRPr lang="en-US" sz="1900" b="1" kern="1200" dirty="0"/>
        </a:p>
      </dsp:txBody>
      <dsp:txXfrm rot="-5400000">
        <a:off x="903049" y="2227276"/>
        <a:ext cx="3780416" cy="7566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A0EAF-890F-4622-A820-528E9AF8F54D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0DBCA-E8D5-417E-9E27-3EE253F034B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A0EAF-890F-4622-A820-528E9AF8F54D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0DBCA-E8D5-417E-9E27-3EE253F034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A0EAF-890F-4622-A820-528E9AF8F54D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0DBCA-E8D5-417E-9E27-3EE253F034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A0EAF-890F-4622-A820-528E9AF8F54D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0DBCA-E8D5-417E-9E27-3EE253F034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A0EAF-890F-4622-A820-528E9AF8F54D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0DBCA-E8D5-417E-9E27-3EE253F034B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A0EAF-890F-4622-A820-528E9AF8F54D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0DBCA-E8D5-417E-9E27-3EE253F034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A0EAF-890F-4622-A820-528E9AF8F54D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0DBCA-E8D5-417E-9E27-3EE253F034B7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A0EAF-890F-4622-A820-528E9AF8F54D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0DBCA-E8D5-417E-9E27-3EE253F034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A0EAF-890F-4622-A820-528E9AF8F54D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0DBCA-E8D5-417E-9E27-3EE253F034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A0EAF-890F-4622-A820-528E9AF8F54D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0DBCA-E8D5-417E-9E27-3EE253F034B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A0EAF-890F-4622-A820-528E9AF8F54D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0DBCA-E8D5-417E-9E27-3EE253F034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8CA0EAF-890F-4622-A820-528E9AF8F54D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9140DBCA-E8D5-417E-9E27-3EE253F034B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:\نادي اللغة العربية\240xl07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600" y="304800"/>
            <a:ext cx="9110726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3522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pPr algn="ctr"/>
            <a:r>
              <a:rPr lang="en-US" b="1" dirty="0" smtClean="0">
                <a:latin typeface="Traditional Arabic" pitchFamily="18" charset="-78"/>
                <a:cs typeface="Traditional Arabic" pitchFamily="18" charset="-78"/>
              </a:rPr>
              <a:t>HADITS</a:t>
            </a:r>
            <a:endParaRPr lang="en-US" b="1" dirty="0"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1676400"/>
            <a:ext cx="83058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latin typeface="Traditional Arabic" pitchFamily="18" charset="-78"/>
                <a:cs typeface="Traditional Arabic" pitchFamily="18" charset="-78"/>
              </a:rPr>
              <a:t>“Dari </a:t>
            </a:r>
            <a:r>
              <a:rPr lang="en-US" sz="2000" dirty="0" err="1" smtClean="0">
                <a:latin typeface="Traditional Arabic" pitchFamily="18" charset="-78"/>
                <a:cs typeface="Traditional Arabic" pitchFamily="18" charset="-78"/>
              </a:rPr>
              <a:t>dewi</a:t>
            </a:r>
            <a:r>
              <a:rPr lang="en-US" sz="2000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sz="2000" dirty="0" err="1" smtClean="0">
                <a:latin typeface="Traditional Arabic" pitchFamily="18" charset="-78"/>
                <a:cs typeface="Traditional Arabic" pitchFamily="18" charset="-78"/>
              </a:rPr>
              <a:t>Aisyah</a:t>
            </a:r>
            <a:r>
              <a:rPr lang="en-US" sz="2000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sz="2000" dirty="0" err="1">
                <a:latin typeface="Traditional Arabic" pitchFamily="18" charset="-78"/>
                <a:cs typeface="Traditional Arabic" pitchFamily="18" charset="-78"/>
              </a:rPr>
              <a:t>r.a</a:t>
            </a:r>
            <a:r>
              <a:rPr lang="en-US" sz="2000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sz="2000" dirty="0" err="1">
                <a:latin typeface="Traditional Arabic" pitchFamily="18" charset="-78"/>
                <a:cs typeface="Traditional Arabic" pitchFamily="18" charset="-78"/>
              </a:rPr>
              <a:t>kepadanya</a:t>
            </a:r>
            <a:r>
              <a:rPr lang="en-US" sz="2000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sz="2000" dirty="0" err="1">
                <a:latin typeface="Traditional Arabic" pitchFamily="18" charset="-78"/>
                <a:cs typeface="Traditional Arabic" pitchFamily="18" charset="-78"/>
              </a:rPr>
              <a:t>pernah</a:t>
            </a:r>
            <a:r>
              <a:rPr lang="en-US" sz="2000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sz="2000" dirty="0" err="1">
                <a:latin typeface="Traditional Arabic" pitchFamily="18" charset="-78"/>
                <a:cs typeface="Traditional Arabic" pitchFamily="18" charset="-78"/>
              </a:rPr>
              <a:t>disampaikan</a:t>
            </a:r>
            <a:r>
              <a:rPr lang="en-US" sz="2000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sz="2000" dirty="0" err="1">
                <a:latin typeface="Traditional Arabic" pitchFamily="18" charset="-78"/>
                <a:cs typeface="Traditional Arabic" pitchFamily="18" charset="-78"/>
              </a:rPr>
              <a:t>bahwa</a:t>
            </a:r>
            <a:r>
              <a:rPr lang="en-US" sz="2000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sz="2000" dirty="0" err="1">
                <a:latin typeface="Traditional Arabic" pitchFamily="18" charset="-78"/>
                <a:cs typeface="Traditional Arabic" pitchFamily="18" charset="-78"/>
              </a:rPr>
              <a:t>ada</a:t>
            </a:r>
            <a:r>
              <a:rPr lang="en-US" sz="2000" dirty="0">
                <a:latin typeface="Traditional Arabic" pitchFamily="18" charset="-78"/>
                <a:cs typeface="Traditional Arabic" pitchFamily="18" charset="-78"/>
              </a:rPr>
              <a:t> orang yang </a:t>
            </a:r>
            <a:r>
              <a:rPr lang="en-US" sz="2000" dirty="0" err="1">
                <a:latin typeface="Traditional Arabic" pitchFamily="18" charset="-78"/>
                <a:cs typeface="Traditional Arabic" pitchFamily="18" charset="-78"/>
              </a:rPr>
              <a:t>dapat</a:t>
            </a:r>
            <a:r>
              <a:rPr lang="en-US" sz="2000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sz="2000" dirty="0" err="1">
                <a:latin typeface="Traditional Arabic" pitchFamily="18" charset="-78"/>
                <a:cs typeface="Traditional Arabic" pitchFamily="18" charset="-78"/>
              </a:rPr>
              <a:t>membaca</a:t>
            </a:r>
            <a:r>
              <a:rPr lang="en-US" sz="2000" dirty="0">
                <a:latin typeface="Traditional Arabic" pitchFamily="18" charset="-78"/>
                <a:cs typeface="Traditional Arabic" pitchFamily="18" charset="-78"/>
              </a:rPr>
              <a:t> Al-Qur’an </a:t>
            </a:r>
            <a:r>
              <a:rPr lang="en-US" sz="2000" dirty="0" err="1">
                <a:latin typeface="Traditional Arabic" pitchFamily="18" charset="-78"/>
                <a:cs typeface="Traditional Arabic" pitchFamily="18" charset="-78"/>
              </a:rPr>
              <a:t>dalam</a:t>
            </a:r>
            <a:r>
              <a:rPr lang="en-US" sz="2000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sz="2000" dirty="0" err="1">
                <a:latin typeface="Traditional Arabic" pitchFamily="18" charset="-78"/>
                <a:cs typeface="Traditional Arabic" pitchFamily="18" charset="-78"/>
              </a:rPr>
              <a:t>satu</a:t>
            </a:r>
            <a:r>
              <a:rPr lang="en-US" sz="2000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sz="2000" dirty="0" err="1">
                <a:latin typeface="Traditional Arabic" pitchFamily="18" charset="-78"/>
                <a:cs typeface="Traditional Arabic" pitchFamily="18" charset="-78"/>
              </a:rPr>
              <a:t>malam</a:t>
            </a:r>
            <a:r>
              <a:rPr lang="en-US" sz="2000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sz="2000" dirty="0" err="1">
                <a:latin typeface="Traditional Arabic" pitchFamily="18" charset="-78"/>
                <a:cs typeface="Traditional Arabic" pitchFamily="18" charset="-78"/>
              </a:rPr>
              <a:t>sekali</a:t>
            </a:r>
            <a:r>
              <a:rPr lang="en-US" sz="2000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sz="2000" dirty="0" err="1">
                <a:latin typeface="Traditional Arabic" pitchFamily="18" charset="-78"/>
                <a:cs typeface="Traditional Arabic" pitchFamily="18" charset="-78"/>
              </a:rPr>
              <a:t>atau</a:t>
            </a:r>
            <a:r>
              <a:rPr lang="en-US" sz="2000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sz="2000" dirty="0" err="1">
                <a:latin typeface="Traditional Arabic" pitchFamily="18" charset="-78"/>
                <a:cs typeface="Traditional Arabic" pitchFamily="18" charset="-78"/>
              </a:rPr>
              <a:t>dua</a:t>
            </a:r>
            <a:r>
              <a:rPr lang="en-US" sz="2000" dirty="0">
                <a:latin typeface="Traditional Arabic" pitchFamily="18" charset="-78"/>
                <a:cs typeface="Traditional Arabic" pitchFamily="18" charset="-78"/>
              </a:rPr>
              <a:t> kali </a:t>
            </a:r>
            <a:r>
              <a:rPr lang="en-US" sz="2000" dirty="0" err="1">
                <a:latin typeface="Traditional Arabic" pitchFamily="18" charset="-78"/>
                <a:cs typeface="Traditional Arabic" pitchFamily="18" charset="-78"/>
              </a:rPr>
              <a:t>khatam</a:t>
            </a:r>
            <a:r>
              <a:rPr lang="en-US" sz="2000" dirty="0">
                <a:latin typeface="Traditional Arabic" pitchFamily="18" charset="-78"/>
                <a:cs typeface="Traditional Arabic" pitchFamily="18" charset="-78"/>
              </a:rPr>
              <a:t>. </a:t>
            </a:r>
            <a:r>
              <a:rPr lang="en-US" sz="2000" dirty="0" err="1">
                <a:latin typeface="Traditional Arabic" pitchFamily="18" charset="-78"/>
                <a:cs typeface="Traditional Arabic" pitchFamily="18" charset="-78"/>
              </a:rPr>
              <a:t>Aisyah</a:t>
            </a:r>
            <a:r>
              <a:rPr lang="en-US" sz="2000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sz="2000" dirty="0" err="1">
                <a:latin typeface="Traditional Arabic" pitchFamily="18" charset="-78"/>
                <a:cs typeface="Traditional Arabic" pitchFamily="18" charset="-78"/>
              </a:rPr>
              <a:t>berkata</a:t>
            </a:r>
            <a:r>
              <a:rPr lang="en-US" sz="2000" dirty="0">
                <a:latin typeface="Traditional Arabic" pitchFamily="18" charset="-78"/>
                <a:cs typeface="Traditional Arabic" pitchFamily="18" charset="-78"/>
              </a:rPr>
              <a:t>: </a:t>
            </a:r>
            <a:r>
              <a:rPr lang="en-US" sz="2000" dirty="0" err="1">
                <a:latin typeface="Traditional Arabic" pitchFamily="18" charset="-78"/>
                <a:cs typeface="Traditional Arabic" pitchFamily="18" charset="-78"/>
              </a:rPr>
              <a:t>mereka</a:t>
            </a:r>
            <a:r>
              <a:rPr lang="en-US" sz="2000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sz="2000" dirty="0" err="1">
                <a:latin typeface="Traditional Arabic" pitchFamily="18" charset="-78"/>
                <a:cs typeface="Traditional Arabic" pitchFamily="18" charset="-78"/>
              </a:rPr>
              <a:t>merasa</a:t>
            </a:r>
            <a:r>
              <a:rPr lang="en-US" sz="2000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sz="2000" dirty="0" err="1">
                <a:latin typeface="Traditional Arabic" pitchFamily="18" charset="-78"/>
                <a:cs typeface="Traditional Arabic" pitchFamily="18" charset="-78"/>
              </a:rPr>
              <a:t>membaca</a:t>
            </a:r>
            <a:r>
              <a:rPr lang="en-US" sz="2000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sz="2000" dirty="0" err="1">
                <a:latin typeface="Traditional Arabic" pitchFamily="18" charset="-78"/>
                <a:cs typeface="Traditional Arabic" pitchFamily="18" charset="-78"/>
              </a:rPr>
              <a:t>tapi</a:t>
            </a:r>
            <a:r>
              <a:rPr lang="en-US" sz="2000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sz="2000" dirty="0" err="1">
                <a:latin typeface="Traditional Arabic" pitchFamily="18" charset="-78"/>
                <a:cs typeface="Traditional Arabic" pitchFamily="18" charset="-78"/>
              </a:rPr>
              <a:t>sebenarnya</a:t>
            </a:r>
            <a:r>
              <a:rPr lang="en-US" sz="2000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sz="2000" dirty="0" err="1">
                <a:latin typeface="Traditional Arabic" pitchFamily="18" charset="-78"/>
                <a:cs typeface="Traditional Arabic" pitchFamily="18" charset="-78"/>
              </a:rPr>
              <a:t>tidak</a:t>
            </a:r>
            <a:r>
              <a:rPr lang="en-US" sz="2000" dirty="0">
                <a:latin typeface="Traditional Arabic" pitchFamily="18" charset="-78"/>
                <a:cs typeface="Traditional Arabic" pitchFamily="18" charset="-78"/>
              </a:rPr>
              <a:t>. </a:t>
            </a:r>
            <a:r>
              <a:rPr lang="en-US" sz="2000" dirty="0" err="1">
                <a:latin typeface="Traditional Arabic" pitchFamily="18" charset="-78"/>
                <a:cs typeface="Traditional Arabic" pitchFamily="18" charset="-78"/>
              </a:rPr>
              <a:t>Aku</a:t>
            </a:r>
            <a:r>
              <a:rPr lang="en-US" sz="2000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sz="2000" dirty="0" err="1">
                <a:latin typeface="Traditional Arabic" pitchFamily="18" charset="-78"/>
                <a:cs typeface="Traditional Arabic" pitchFamily="18" charset="-78"/>
              </a:rPr>
              <a:t>pernah</a:t>
            </a:r>
            <a:r>
              <a:rPr lang="en-US" sz="2000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sz="2000" dirty="0" err="1">
                <a:latin typeface="Traditional Arabic" pitchFamily="18" charset="-78"/>
                <a:cs typeface="Traditional Arabic" pitchFamily="18" charset="-78"/>
              </a:rPr>
              <a:t>bersama</a:t>
            </a:r>
            <a:r>
              <a:rPr lang="en-US" sz="2000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sz="2000" dirty="0" err="1">
                <a:latin typeface="Traditional Arabic" pitchFamily="18" charset="-78"/>
                <a:cs typeface="Traditional Arabic" pitchFamily="18" charset="-78"/>
              </a:rPr>
              <a:t>Rasulullah</a:t>
            </a:r>
            <a:r>
              <a:rPr lang="en-US" sz="2000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sz="2000" dirty="0" err="1">
                <a:latin typeface="Traditional Arabic" pitchFamily="18" charset="-78"/>
                <a:cs typeface="Traditional Arabic" pitchFamily="18" charset="-78"/>
              </a:rPr>
              <a:t>s.a.w</a:t>
            </a:r>
            <a:r>
              <a:rPr lang="en-US" sz="2000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sz="2000" dirty="0" err="1">
                <a:latin typeface="Traditional Arabic" pitchFamily="18" charset="-78"/>
                <a:cs typeface="Traditional Arabic" pitchFamily="18" charset="-78"/>
              </a:rPr>
              <a:t>satu</a:t>
            </a:r>
            <a:r>
              <a:rPr lang="en-US" sz="2000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sz="2000" dirty="0" err="1">
                <a:latin typeface="Traditional Arabic" pitchFamily="18" charset="-78"/>
                <a:cs typeface="Traditional Arabic" pitchFamily="18" charset="-78"/>
              </a:rPr>
              <a:t>malam</a:t>
            </a:r>
            <a:r>
              <a:rPr lang="en-US" sz="2000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sz="2000" dirty="0" err="1">
                <a:latin typeface="Traditional Arabic" pitchFamily="18" charset="-78"/>
                <a:cs typeface="Traditional Arabic" pitchFamily="18" charset="-78"/>
              </a:rPr>
              <a:t>penuh</a:t>
            </a:r>
            <a:r>
              <a:rPr lang="en-US" sz="2000" dirty="0">
                <a:latin typeface="Traditional Arabic" pitchFamily="18" charset="-78"/>
                <a:cs typeface="Traditional Arabic" pitchFamily="18" charset="-78"/>
              </a:rPr>
              <a:t>, </a:t>
            </a:r>
            <a:r>
              <a:rPr lang="en-US" sz="2000" dirty="0" err="1">
                <a:latin typeface="Traditional Arabic" pitchFamily="18" charset="-78"/>
                <a:cs typeface="Traditional Arabic" pitchFamily="18" charset="-78"/>
              </a:rPr>
              <a:t>Rasulullah</a:t>
            </a:r>
            <a:r>
              <a:rPr lang="en-US" sz="2000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sz="2000" dirty="0" err="1">
                <a:latin typeface="Traditional Arabic" pitchFamily="18" charset="-78"/>
                <a:cs typeface="Traditional Arabic" pitchFamily="18" charset="-78"/>
              </a:rPr>
              <a:t>hanya</a:t>
            </a:r>
            <a:r>
              <a:rPr lang="en-US" sz="2000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sz="2000" dirty="0" err="1">
                <a:latin typeface="Traditional Arabic" pitchFamily="18" charset="-78"/>
                <a:cs typeface="Traditional Arabic" pitchFamily="18" charset="-78"/>
              </a:rPr>
              <a:t>sempat</a:t>
            </a:r>
            <a:r>
              <a:rPr lang="en-US" sz="2000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sz="2000" dirty="0" err="1">
                <a:latin typeface="Traditional Arabic" pitchFamily="18" charset="-78"/>
                <a:cs typeface="Traditional Arabic" pitchFamily="18" charset="-78"/>
              </a:rPr>
              <a:t>membaca</a:t>
            </a:r>
            <a:r>
              <a:rPr lang="en-US" sz="2000" dirty="0">
                <a:latin typeface="Traditional Arabic" pitchFamily="18" charset="-78"/>
                <a:cs typeface="Traditional Arabic" pitchFamily="18" charset="-78"/>
              </a:rPr>
              <a:t> surah al-</a:t>
            </a:r>
            <a:r>
              <a:rPr lang="en-US" sz="2000" dirty="0" err="1">
                <a:latin typeface="Traditional Arabic" pitchFamily="18" charset="-78"/>
                <a:cs typeface="Traditional Arabic" pitchFamily="18" charset="-78"/>
              </a:rPr>
              <a:t>Baqarah</a:t>
            </a:r>
            <a:r>
              <a:rPr lang="en-US" sz="2000" dirty="0">
                <a:latin typeface="Traditional Arabic" pitchFamily="18" charset="-78"/>
                <a:cs typeface="Traditional Arabic" pitchFamily="18" charset="-78"/>
              </a:rPr>
              <a:t>, Ali Imran, </a:t>
            </a:r>
            <a:r>
              <a:rPr lang="en-US" sz="2000" dirty="0" err="1">
                <a:latin typeface="Traditional Arabic" pitchFamily="18" charset="-78"/>
                <a:cs typeface="Traditional Arabic" pitchFamily="18" charset="-78"/>
              </a:rPr>
              <a:t>dan</a:t>
            </a:r>
            <a:r>
              <a:rPr lang="en-US" sz="2000" dirty="0">
                <a:latin typeface="Traditional Arabic" pitchFamily="18" charset="-78"/>
                <a:cs typeface="Traditional Arabic" pitchFamily="18" charset="-78"/>
              </a:rPr>
              <a:t> an-</a:t>
            </a:r>
            <a:r>
              <a:rPr lang="en-US" sz="2000" dirty="0" err="1">
                <a:latin typeface="Traditional Arabic" pitchFamily="18" charset="-78"/>
                <a:cs typeface="Traditional Arabic" pitchFamily="18" charset="-78"/>
              </a:rPr>
              <a:t>Nissa</a:t>
            </a:r>
            <a:r>
              <a:rPr lang="en-US" sz="2000" dirty="0">
                <a:latin typeface="Traditional Arabic" pitchFamily="18" charset="-78"/>
                <a:cs typeface="Traditional Arabic" pitchFamily="18" charset="-78"/>
              </a:rPr>
              <a:t>’. </a:t>
            </a:r>
            <a:r>
              <a:rPr lang="en-US" sz="2000" dirty="0" err="1">
                <a:latin typeface="Traditional Arabic" pitchFamily="18" charset="-78"/>
                <a:cs typeface="Traditional Arabic" pitchFamily="18" charset="-78"/>
              </a:rPr>
              <a:t>Bila</a:t>
            </a:r>
            <a:r>
              <a:rPr lang="en-US" sz="2000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sz="2000" dirty="0" err="1">
                <a:latin typeface="Traditional Arabic" pitchFamily="18" charset="-78"/>
                <a:cs typeface="Traditional Arabic" pitchFamily="18" charset="-78"/>
              </a:rPr>
              <a:t>bertemu</a:t>
            </a:r>
            <a:r>
              <a:rPr lang="en-US" sz="2000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sz="2000" dirty="0" err="1">
                <a:latin typeface="Traditional Arabic" pitchFamily="18" charset="-78"/>
                <a:cs typeface="Traditional Arabic" pitchFamily="18" charset="-78"/>
              </a:rPr>
              <a:t>dengan</a:t>
            </a:r>
            <a:r>
              <a:rPr lang="en-US" sz="2000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sz="2000" dirty="0" err="1">
                <a:latin typeface="Traditional Arabic" pitchFamily="18" charset="-78"/>
                <a:cs typeface="Traditional Arabic" pitchFamily="18" charset="-78"/>
              </a:rPr>
              <a:t>ayat</a:t>
            </a:r>
            <a:r>
              <a:rPr lang="en-US" sz="2000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sz="2000" dirty="0" err="1">
                <a:latin typeface="Traditional Arabic" pitchFamily="18" charset="-78"/>
                <a:cs typeface="Traditional Arabic" pitchFamily="18" charset="-78"/>
              </a:rPr>
              <a:t>adzab</a:t>
            </a:r>
            <a:r>
              <a:rPr lang="en-US" sz="2000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sz="2000" dirty="0" err="1">
                <a:latin typeface="Traditional Arabic" pitchFamily="18" charset="-78"/>
                <a:cs typeface="Traditional Arabic" pitchFamily="18" charset="-78"/>
              </a:rPr>
              <a:t>Rasulullah</a:t>
            </a:r>
            <a:r>
              <a:rPr lang="en-US" sz="2000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sz="2000" dirty="0" err="1">
                <a:latin typeface="Traditional Arabic" pitchFamily="18" charset="-78"/>
                <a:cs typeface="Traditional Arabic" pitchFamily="18" charset="-78"/>
              </a:rPr>
              <a:t>meneruskan</a:t>
            </a:r>
            <a:r>
              <a:rPr lang="en-US" sz="2000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sz="2000" dirty="0" err="1">
                <a:latin typeface="Traditional Arabic" pitchFamily="18" charset="-78"/>
                <a:cs typeface="Traditional Arabic" pitchFamily="18" charset="-78"/>
              </a:rPr>
              <a:t>bacaannya</a:t>
            </a:r>
            <a:r>
              <a:rPr lang="en-US" sz="2000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sz="2000" dirty="0" err="1">
                <a:latin typeface="Traditional Arabic" pitchFamily="18" charset="-78"/>
                <a:cs typeface="Traditional Arabic" pitchFamily="18" charset="-78"/>
              </a:rPr>
              <a:t>hingga</a:t>
            </a:r>
            <a:r>
              <a:rPr lang="en-US" sz="2000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sz="2000" dirty="0" err="1">
                <a:latin typeface="Traditional Arabic" pitchFamily="18" charset="-78"/>
                <a:cs typeface="Traditional Arabic" pitchFamily="18" charset="-78"/>
              </a:rPr>
              <a:t>beliau</a:t>
            </a:r>
            <a:r>
              <a:rPr lang="en-US" sz="2000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sz="2000" dirty="0" err="1">
                <a:latin typeface="Traditional Arabic" pitchFamily="18" charset="-78"/>
                <a:cs typeface="Traditional Arabic" pitchFamily="18" charset="-78"/>
              </a:rPr>
              <a:t>berdo’a</a:t>
            </a:r>
            <a:r>
              <a:rPr lang="en-US" sz="2000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sz="2000" dirty="0" err="1">
                <a:latin typeface="Traditional Arabic" pitchFamily="18" charset="-78"/>
                <a:cs typeface="Traditional Arabic" pitchFamily="18" charset="-78"/>
              </a:rPr>
              <a:t>memohon</a:t>
            </a:r>
            <a:r>
              <a:rPr lang="en-US" sz="2000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sz="2000" dirty="0" err="1">
                <a:latin typeface="Traditional Arabic" pitchFamily="18" charset="-78"/>
                <a:cs typeface="Traditional Arabic" pitchFamily="18" charset="-78"/>
              </a:rPr>
              <a:t>perlindungan</a:t>
            </a:r>
            <a:r>
              <a:rPr lang="en-US" sz="2000" dirty="0">
                <a:latin typeface="Traditional Arabic" pitchFamily="18" charset="-78"/>
                <a:cs typeface="Traditional Arabic" pitchFamily="18" charset="-78"/>
              </a:rPr>
              <a:t>. </a:t>
            </a:r>
            <a:r>
              <a:rPr lang="en-US" sz="2000" dirty="0" err="1">
                <a:latin typeface="Traditional Arabic" pitchFamily="18" charset="-78"/>
                <a:cs typeface="Traditional Arabic" pitchFamily="18" charset="-78"/>
              </a:rPr>
              <a:t>Begitupula</a:t>
            </a:r>
            <a:r>
              <a:rPr lang="en-US" sz="2000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sz="2000" dirty="0" err="1">
                <a:latin typeface="Traditional Arabic" pitchFamily="18" charset="-78"/>
                <a:cs typeface="Traditional Arabic" pitchFamily="18" charset="-78"/>
              </a:rPr>
              <a:t>beliau</a:t>
            </a:r>
            <a:r>
              <a:rPr lang="en-US" sz="2000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sz="2000" dirty="0" err="1">
                <a:latin typeface="Traditional Arabic" pitchFamily="18" charset="-78"/>
                <a:cs typeface="Traditional Arabic" pitchFamily="18" charset="-78"/>
              </a:rPr>
              <a:t>tidak</a:t>
            </a:r>
            <a:r>
              <a:rPr lang="en-US" sz="2000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sz="2000" dirty="0" err="1">
                <a:latin typeface="Traditional Arabic" pitchFamily="18" charset="-78"/>
                <a:cs typeface="Traditional Arabic" pitchFamily="18" charset="-78"/>
              </a:rPr>
              <a:t>meneruskan</a:t>
            </a:r>
            <a:r>
              <a:rPr lang="en-US" sz="2000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sz="2000" dirty="0" err="1">
                <a:latin typeface="Traditional Arabic" pitchFamily="18" charset="-78"/>
                <a:cs typeface="Traditional Arabic" pitchFamily="18" charset="-78"/>
              </a:rPr>
              <a:t>bacaan</a:t>
            </a:r>
            <a:r>
              <a:rPr lang="en-US" sz="2000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sz="2000" dirty="0" err="1">
                <a:latin typeface="Traditional Arabic" pitchFamily="18" charset="-78"/>
                <a:cs typeface="Traditional Arabic" pitchFamily="18" charset="-78"/>
              </a:rPr>
              <a:t>bila</a:t>
            </a:r>
            <a:r>
              <a:rPr lang="en-US" sz="2000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sz="2000" dirty="0" err="1">
                <a:latin typeface="Traditional Arabic" pitchFamily="18" charset="-78"/>
                <a:cs typeface="Traditional Arabic" pitchFamily="18" charset="-78"/>
              </a:rPr>
              <a:t>bertemu</a:t>
            </a:r>
            <a:r>
              <a:rPr lang="en-US" sz="2000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sz="2000" dirty="0" err="1">
                <a:latin typeface="Traditional Arabic" pitchFamily="18" charset="-78"/>
                <a:cs typeface="Traditional Arabic" pitchFamily="18" charset="-78"/>
              </a:rPr>
              <a:t>dengan</a:t>
            </a:r>
            <a:r>
              <a:rPr lang="en-US" sz="2000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sz="2000" dirty="0" err="1">
                <a:latin typeface="Traditional Arabic" pitchFamily="18" charset="-78"/>
                <a:cs typeface="Traditional Arabic" pitchFamily="18" charset="-78"/>
              </a:rPr>
              <a:t>ayat</a:t>
            </a:r>
            <a:r>
              <a:rPr lang="en-US" sz="2000" dirty="0">
                <a:latin typeface="Traditional Arabic" pitchFamily="18" charset="-78"/>
                <a:cs typeface="Traditional Arabic" pitchFamily="18" charset="-78"/>
              </a:rPr>
              <a:t> yang </a:t>
            </a:r>
            <a:r>
              <a:rPr lang="en-US" sz="2000" dirty="0" err="1">
                <a:latin typeface="Traditional Arabic" pitchFamily="18" charset="-78"/>
                <a:cs typeface="Traditional Arabic" pitchFamily="18" charset="-78"/>
              </a:rPr>
              <a:t>menggembirakan</a:t>
            </a:r>
            <a:r>
              <a:rPr lang="en-US" sz="2000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sz="2000" dirty="0" err="1">
                <a:latin typeface="Traditional Arabic" pitchFamily="18" charset="-78"/>
                <a:cs typeface="Traditional Arabic" pitchFamily="18" charset="-78"/>
              </a:rPr>
              <a:t>hingga</a:t>
            </a:r>
            <a:r>
              <a:rPr lang="en-US" sz="2000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sz="2000" dirty="0" err="1">
                <a:latin typeface="Traditional Arabic" pitchFamily="18" charset="-78"/>
                <a:cs typeface="Traditional Arabic" pitchFamily="18" charset="-78"/>
              </a:rPr>
              <a:t>beliau</a:t>
            </a:r>
            <a:r>
              <a:rPr lang="en-US" sz="2000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sz="2000" dirty="0" err="1">
                <a:latin typeface="Traditional Arabic" pitchFamily="18" charset="-78"/>
                <a:cs typeface="Traditional Arabic" pitchFamily="18" charset="-78"/>
              </a:rPr>
              <a:t>berdo’a</a:t>
            </a:r>
            <a:r>
              <a:rPr lang="en-US" sz="2000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sz="2000" dirty="0" err="1">
                <a:latin typeface="Traditional Arabic" pitchFamily="18" charset="-78"/>
                <a:cs typeface="Traditional Arabic" pitchFamily="18" charset="-78"/>
              </a:rPr>
              <a:t>serta</a:t>
            </a:r>
            <a:r>
              <a:rPr lang="en-US" sz="2000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sz="2000" dirty="0" err="1">
                <a:latin typeface="Traditional Arabic" pitchFamily="18" charset="-78"/>
                <a:cs typeface="Traditional Arabic" pitchFamily="18" charset="-78"/>
              </a:rPr>
              <a:t>mengharapkannya</a:t>
            </a:r>
            <a:r>
              <a:rPr lang="en-US" sz="2000" dirty="0">
                <a:latin typeface="Traditional Arabic" pitchFamily="18" charset="-78"/>
                <a:cs typeface="Traditional Arabic" pitchFamily="18" charset="-78"/>
              </a:rPr>
              <a:t>.”</a:t>
            </a:r>
          </a:p>
          <a:p>
            <a:pPr algn="just"/>
            <a:endParaRPr lang="en-US" sz="2000" dirty="0" smtClean="0">
              <a:latin typeface="Traditional Arabic" pitchFamily="18" charset="-78"/>
              <a:cs typeface="Traditional Arabic" pitchFamily="18" charset="-78"/>
            </a:endParaRPr>
          </a:p>
          <a:p>
            <a:pPr algn="just"/>
            <a:r>
              <a:rPr lang="en-US" sz="2000" dirty="0" smtClean="0">
                <a:latin typeface="Traditional Arabic" pitchFamily="18" charset="-78"/>
                <a:cs typeface="Traditional Arabic" pitchFamily="18" charset="-78"/>
              </a:rPr>
              <a:t>“</a:t>
            </a:r>
            <a:r>
              <a:rPr lang="en-US" sz="2000" dirty="0">
                <a:latin typeface="Traditional Arabic" pitchFamily="18" charset="-78"/>
                <a:cs typeface="Traditional Arabic" pitchFamily="18" charset="-78"/>
              </a:rPr>
              <a:t>Dari </a:t>
            </a:r>
            <a:r>
              <a:rPr lang="en-US" sz="2000" dirty="0" err="1" smtClean="0">
                <a:latin typeface="Traditional Arabic" pitchFamily="18" charset="-78"/>
                <a:cs typeface="Traditional Arabic" pitchFamily="18" charset="-78"/>
              </a:rPr>
              <a:t>sahabat</a:t>
            </a:r>
            <a:r>
              <a:rPr lang="en-US" sz="2000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sz="2000" dirty="0" err="1" smtClean="0">
                <a:latin typeface="Traditional Arabic" pitchFamily="18" charset="-78"/>
                <a:cs typeface="Traditional Arabic" pitchFamily="18" charset="-78"/>
              </a:rPr>
              <a:t>Abi</a:t>
            </a:r>
            <a:r>
              <a:rPr lang="en-US" sz="2000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sz="2000" dirty="0" err="1">
                <a:latin typeface="Traditional Arabic" pitchFamily="18" charset="-78"/>
                <a:cs typeface="Traditional Arabic" pitchFamily="18" charset="-78"/>
              </a:rPr>
              <a:t>Hamzah</a:t>
            </a:r>
            <a:r>
              <a:rPr lang="en-US" sz="2000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sz="2000" dirty="0" err="1">
                <a:latin typeface="Traditional Arabic" pitchFamily="18" charset="-78"/>
                <a:cs typeface="Traditional Arabic" pitchFamily="18" charset="-78"/>
              </a:rPr>
              <a:t>ia</a:t>
            </a:r>
            <a:r>
              <a:rPr lang="en-US" sz="2000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sz="2000" dirty="0" err="1">
                <a:latin typeface="Traditional Arabic" pitchFamily="18" charset="-78"/>
                <a:cs typeface="Traditional Arabic" pitchFamily="18" charset="-78"/>
              </a:rPr>
              <a:t>berkata</a:t>
            </a:r>
            <a:r>
              <a:rPr lang="en-US" sz="2000" dirty="0">
                <a:latin typeface="Traditional Arabic" pitchFamily="18" charset="-78"/>
                <a:cs typeface="Traditional Arabic" pitchFamily="18" charset="-78"/>
              </a:rPr>
              <a:t>: </a:t>
            </a:r>
            <a:r>
              <a:rPr lang="en-US" sz="2000" dirty="0" err="1">
                <a:latin typeface="Traditional Arabic" pitchFamily="18" charset="-78"/>
                <a:cs typeface="Traditional Arabic" pitchFamily="18" charset="-78"/>
              </a:rPr>
              <a:t>aku</a:t>
            </a:r>
            <a:r>
              <a:rPr lang="en-US" sz="2000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sz="2000" dirty="0" err="1">
                <a:latin typeface="Traditional Arabic" pitchFamily="18" charset="-78"/>
                <a:cs typeface="Traditional Arabic" pitchFamily="18" charset="-78"/>
              </a:rPr>
              <a:t>pernah</a:t>
            </a:r>
            <a:r>
              <a:rPr lang="en-US" sz="2000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sz="2000" dirty="0" err="1">
                <a:latin typeface="Traditional Arabic" pitchFamily="18" charset="-78"/>
                <a:cs typeface="Traditional Arabic" pitchFamily="18" charset="-78"/>
              </a:rPr>
              <a:t>berkata</a:t>
            </a:r>
            <a:r>
              <a:rPr lang="en-US" sz="2000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sz="2000" dirty="0" err="1">
                <a:latin typeface="Traditional Arabic" pitchFamily="18" charset="-78"/>
                <a:cs typeface="Traditional Arabic" pitchFamily="18" charset="-78"/>
              </a:rPr>
              <a:t>kepada</a:t>
            </a:r>
            <a:r>
              <a:rPr lang="en-US" sz="2000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sz="2000" dirty="0" err="1">
                <a:latin typeface="Traditional Arabic" pitchFamily="18" charset="-78"/>
                <a:cs typeface="Traditional Arabic" pitchFamily="18" charset="-78"/>
              </a:rPr>
              <a:t>Ibnu</a:t>
            </a:r>
            <a:r>
              <a:rPr lang="en-US" sz="2000" dirty="0">
                <a:latin typeface="Traditional Arabic" pitchFamily="18" charset="-78"/>
                <a:cs typeface="Traditional Arabic" pitchFamily="18" charset="-78"/>
              </a:rPr>
              <a:t> Abbas </a:t>
            </a:r>
            <a:r>
              <a:rPr lang="en-US" sz="2000" dirty="0" err="1">
                <a:latin typeface="Traditional Arabic" pitchFamily="18" charset="-78"/>
                <a:cs typeface="Traditional Arabic" pitchFamily="18" charset="-78"/>
              </a:rPr>
              <a:t>bahwa</a:t>
            </a:r>
            <a:r>
              <a:rPr lang="en-US" sz="2000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sz="2000" dirty="0" err="1">
                <a:latin typeface="Traditional Arabic" pitchFamily="18" charset="-78"/>
                <a:cs typeface="Traditional Arabic" pitchFamily="18" charset="-78"/>
              </a:rPr>
              <a:t>aku</a:t>
            </a:r>
            <a:r>
              <a:rPr lang="en-US" sz="2000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sz="2000" dirty="0" err="1">
                <a:latin typeface="Traditional Arabic" pitchFamily="18" charset="-78"/>
                <a:cs typeface="Traditional Arabic" pitchFamily="18" charset="-78"/>
              </a:rPr>
              <a:t>membaca</a:t>
            </a:r>
            <a:r>
              <a:rPr lang="en-US" sz="2000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sz="2000" dirty="0" err="1">
                <a:latin typeface="Traditional Arabic" pitchFamily="18" charset="-78"/>
                <a:cs typeface="Traditional Arabic" pitchFamily="18" charset="-78"/>
              </a:rPr>
              <a:t>dengan</a:t>
            </a:r>
            <a:r>
              <a:rPr lang="en-US" sz="2000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sz="2000" dirty="0" err="1">
                <a:latin typeface="Traditional Arabic" pitchFamily="18" charset="-78"/>
                <a:cs typeface="Traditional Arabic" pitchFamily="18" charset="-78"/>
              </a:rPr>
              <a:t>cepat</a:t>
            </a:r>
            <a:r>
              <a:rPr lang="en-US" sz="2000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sz="2000" dirty="0" err="1">
                <a:latin typeface="Traditional Arabic" pitchFamily="18" charset="-78"/>
                <a:cs typeface="Traditional Arabic" pitchFamily="18" charset="-78"/>
              </a:rPr>
              <a:t>dan</a:t>
            </a:r>
            <a:r>
              <a:rPr lang="en-US" sz="2000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sz="2000" dirty="0" err="1">
                <a:latin typeface="Traditional Arabic" pitchFamily="18" charset="-78"/>
                <a:cs typeface="Traditional Arabic" pitchFamily="18" charset="-78"/>
              </a:rPr>
              <a:t>dapat</a:t>
            </a:r>
            <a:r>
              <a:rPr lang="en-US" sz="2000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sz="2000" dirty="0" err="1">
                <a:latin typeface="Traditional Arabic" pitchFamily="18" charset="-78"/>
                <a:cs typeface="Traditional Arabic" pitchFamily="18" charset="-78"/>
              </a:rPr>
              <a:t>menamatkan</a:t>
            </a:r>
            <a:r>
              <a:rPr lang="en-US" sz="2000" dirty="0">
                <a:latin typeface="Traditional Arabic" pitchFamily="18" charset="-78"/>
                <a:cs typeface="Traditional Arabic" pitchFamily="18" charset="-78"/>
              </a:rPr>
              <a:t> Al-Qur’an </a:t>
            </a:r>
            <a:r>
              <a:rPr lang="en-US" sz="2000" dirty="0" err="1">
                <a:latin typeface="Traditional Arabic" pitchFamily="18" charset="-78"/>
                <a:cs typeface="Traditional Arabic" pitchFamily="18" charset="-78"/>
              </a:rPr>
              <a:t>dalam</a:t>
            </a:r>
            <a:r>
              <a:rPr lang="en-US" sz="2000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sz="2000" dirty="0" err="1">
                <a:latin typeface="Traditional Arabic" pitchFamily="18" charset="-78"/>
                <a:cs typeface="Traditional Arabic" pitchFamily="18" charset="-78"/>
              </a:rPr>
              <a:t>tiga</a:t>
            </a:r>
            <a:r>
              <a:rPr lang="en-US" sz="2000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sz="2000" dirty="0" err="1">
                <a:latin typeface="Traditional Arabic" pitchFamily="18" charset="-78"/>
                <a:cs typeface="Traditional Arabic" pitchFamily="18" charset="-78"/>
              </a:rPr>
              <a:t>hari</a:t>
            </a:r>
            <a:r>
              <a:rPr lang="en-US" sz="2000" dirty="0">
                <a:latin typeface="Traditional Arabic" pitchFamily="18" charset="-78"/>
                <a:cs typeface="Traditional Arabic" pitchFamily="18" charset="-78"/>
              </a:rPr>
              <a:t>. </a:t>
            </a:r>
            <a:r>
              <a:rPr lang="en-US" sz="2000" dirty="0" err="1">
                <a:latin typeface="Traditional Arabic" pitchFamily="18" charset="-78"/>
                <a:cs typeface="Traditional Arabic" pitchFamily="18" charset="-78"/>
              </a:rPr>
              <a:t>Ibnu</a:t>
            </a:r>
            <a:r>
              <a:rPr lang="en-US" sz="2000" dirty="0">
                <a:latin typeface="Traditional Arabic" pitchFamily="18" charset="-78"/>
                <a:cs typeface="Traditional Arabic" pitchFamily="18" charset="-78"/>
              </a:rPr>
              <a:t> Abbas </a:t>
            </a:r>
            <a:r>
              <a:rPr lang="en-US" sz="2000" dirty="0" err="1" smtClean="0">
                <a:latin typeface="Traditional Arabic" pitchFamily="18" charset="-78"/>
                <a:cs typeface="Traditional Arabic" pitchFamily="18" charset="-78"/>
              </a:rPr>
              <a:t>menjawab</a:t>
            </a:r>
            <a:r>
              <a:rPr lang="en-US" sz="2000" dirty="0" smtClean="0">
                <a:latin typeface="Traditional Arabic" pitchFamily="18" charset="-78"/>
                <a:cs typeface="Traditional Arabic" pitchFamily="18" charset="-78"/>
              </a:rPr>
              <a:t> : </a:t>
            </a:r>
            <a:r>
              <a:rPr lang="en-US" sz="2000" dirty="0" err="1">
                <a:latin typeface="Traditional Arabic" pitchFamily="18" charset="-78"/>
                <a:cs typeface="Traditional Arabic" pitchFamily="18" charset="-78"/>
              </a:rPr>
              <a:t>membaca</a:t>
            </a:r>
            <a:r>
              <a:rPr lang="en-US" sz="2000" dirty="0">
                <a:latin typeface="Traditional Arabic" pitchFamily="18" charset="-78"/>
                <a:cs typeface="Traditional Arabic" pitchFamily="18" charset="-78"/>
              </a:rPr>
              <a:t> surah al-</a:t>
            </a:r>
            <a:r>
              <a:rPr lang="en-US" sz="2000" dirty="0" err="1">
                <a:latin typeface="Traditional Arabic" pitchFamily="18" charset="-78"/>
                <a:cs typeface="Traditional Arabic" pitchFamily="18" charset="-78"/>
              </a:rPr>
              <a:t>Baqarah</a:t>
            </a:r>
            <a:r>
              <a:rPr lang="en-US" sz="2000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sz="2000" dirty="0" err="1">
                <a:latin typeface="Traditional Arabic" pitchFamily="18" charset="-78"/>
                <a:cs typeface="Traditional Arabic" pitchFamily="18" charset="-78"/>
              </a:rPr>
              <a:t>semalam</a:t>
            </a:r>
            <a:r>
              <a:rPr lang="en-US" sz="2000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sz="2000" dirty="0" err="1">
                <a:latin typeface="Traditional Arabic" pitchFamily="18" charset="-78"/>
                <a:cs typeface="Traditional Arabic" pitchFamily="18" charset="-78"/>
              </a:rPr>
              <a:t>dengan</a:t>
            </a:r>
            <a:r>
              <a:rPr lang="en-US" sz="2000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sz="2000" dirty="0" err="1">
                <a:latin typeface="Traditional Arabic" pitchFamily="18" charset="-78"/>
                <a:cs typeface="Traditional Arabic" pitchFamily="18" charset="-78"/>
              </a:rPr>
              <a:t>memperhatikan</a:t>
            </a:r>
            <a:r>
              <a:rPr lang="en-US" sz="2000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sz="2000" dirty="0" err="1">
                <a:latin typeface="Traditional Arabic" pitchFamily="18" charset="-78"/>
                <a:cs typeface="Traditional Arabic" pitchFamily="18" charset="-78"/>
              </a:rPr>
              <a:t>isinya</a:t>
            </a:r>
            <a:r>
              <a:rPr lang="en-US" sz="2000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sz="2000" dirty="0" err="1">
                <a:latin typeface="Traditional Arabic" pitchFamily="18" charset="-78"/>
                <a:cs typeface="Traditional Arabic" pitchFamily="18" charset="-78"/>
              </a:rPr>
              <a:t>dan</a:t>
            </a:r>
            <a:r>
              <a:rPr lang="en-US" sz="2000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sz="2000" dirty="0" err="1">
                <a:latin typeface="Traditional Arabic" pitchFamily="18" charset="-78"/>
                <a:cs typeface="Traditional Arabic" pitchFamily="18" charset="-78"/>
              </a:rPr>
              <a:t>tartil</a:t>
            </a:r>
            <a:r>
              <a:rPr lang="en-US" sz="2000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sz="2000" dirty="0" err="1">
                <a:latin typeface="Traditional Arabic" pitchFamily="18" charset="-78"/>
                <a:cs typeface="Traditional Arabic" pitchFamily="18" charset="-78"/>
              </a:rPr>
              <a:t>lebih</a:t>
            </a:r>
            <a:r>
              <a:rPr lang="en-US" sz="2000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sz="2000" dirty="0" err="1">
                <a:latin typeface="Traditional Arabic" pitchFamily="18" charset="-78"/>
                <a:cs typeface="Traditional Arabic" pitchFamily="18" charset="-78"/>
              </a:rPr>
              <a:t>baik</a:t>
            </a:r>
            <a:r>
              <a:rPr lang="en-US" sz="2000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sz="2000" dirty="0" err="1">
                <a:latin typeface="Traditional Arabic" pitchFamily="18" charset="-78"/>
                <a:cs typeface="Traditional Arabic" pitchFamily="18" charset="-78"/>
              </a:rPr>
              <a:t>dan</a:t>
            </a:r>
            <a:r>
              <a:rPr lang="en-US" sz="2000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sz="2000" dirty="0" err="1">
                <a:latin typeface="Traditional Arabic" pitchFamily="18" charset="-78"/>
                <a:cs typeface="Traditional Arabic" pitchFamily="18" charset="-78"/>
              </a:rPr>
              <a:t>lebih</a:t>
            </a:r>
            <a:r>
              <a:rPr lang="en-US" sz="2000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sz="2000" dirty="0" err="1">
                <a:latin typeface="Traditional Arabic" pitchFamily="18" charset="-78"/>
                <a:cs typeface="Traditional Arabic" pitchFamily="18" charset="-78"/>
              </a:rPr>
              <a:t>aku</a:t>
            </a:r>
            <a:r>
              <a:rPr lang="en-US" sz="2000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sz="2000" dirty="0" err="1">
                <a:latin typeface="Traditional Arabic" pitchFamily="18" charset="-78"/>
                <a:cs typeface="Traditional Arabic" pitchFamily="18" charset="-78"/>
              </a:rPr>
              <a:t>senangi</a:t>
            </a:r>
            <a:r>
              <a:rPr lang="en-US" sz="2000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sz="2000" dirty="0" err="1">
                <a:latin typeface="Traditional Arabic" pitchFamily="18" charset="-78"/>
                <a:cs typeface="Traditional Arabic" pitchFamily="18" charset="-78"/>
              </a:rPr>
              <a:t>dari</a:t>
            </a:r>
            <a:r>
              <a:rPr lang="en-US" sz="2000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sz="2000" dirty="0" err="1">
                <a:latin typeface="Traditional Arabic" pitchFamily="18" charset="-78"/>
                <a:cs typeface="Traditional Arabic" pitchFamily="18" charset="-78"/>
              </a:rPr>
              <a:t>pada</a:t>
            </a:r>
            <a:r>
              <a:rPr lang="en-US" sz="2000" dirty="0">
                <a:latin typeface="Traditional Arabic" pitchFamily="18" charset="-78"/>
                <a:cs typeface="Traditional Arabic" pitchFamily="18" charset="-78"/>
              </a:rPr>
              <a:t> yang </a:t>
            </a:r>
            <a:r>
              <a:rPr lang="en-US" sz="2000" dirty="0" err="1">
                <a:latin typeface="Traditional Arabic" pitchFamily="18" charset="-78"/>
                <a:cs typeface="Traditional Arabic" pitchFamily="18" charset="-78"/>
              </a:rPr>
              <a:t>engkau</a:t>
            </a:r>
            <a:r>
              <a:rPr lang="en-US" sz="2000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sz="2000" dirty="0" err="1">
                <a:latin typeface="Traditional Arabic" pitchFamily="18" charset="-78"/>
                <a:cs typeface="Traditional Arabic" pitchFamily="18" charset="-78"/>
              </a:rPr>
              <a:t>katakan</a:t>
            </a:r>
            <a:r>
              <a:rPr lang="en-US" sz="2000" dirty="0">
                <a:latin typeface="Traditional Arabic" pitchFamily="18" charset="-78"/>
                <a:cs typeface="Traditional Arabic" pitchFamily="18" charset="-78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117353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514600"/>
            <a:ext cx="8229600" cy="2057400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 err="1">
                <a:latin typeface="Traditional Arabic" pitchFamily="18" charset="-78"/>
                <a:cs typeface="Traditional Arabic" pitchFamily="18" charset="-78"/>
              </a:rPr>
              <a:t>Dalam</a:t>
            </a:r>
            <a:r>
              <a:rPr lang="en-US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dirty="0" err="1">
                <a:latin typeface="Traditional Arabic" pitchFamily="18" charset="-78"/>
                <a:cs typeface="Traditional Arabic" pitchFamily="18" charset="-78"/>
              </a:rPr>
              <a:t>kitab</a:t>
            </a:r>
            <a:r>
              <a:rPr lang="en-US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dirty="0" err="1">
                <a:latin typeface="Traditional Arabic" pitchFamily="18" charset="-78"/>
                <a:cs typeface="Traditional Arabic" pitchFamily="18" charset="-78"/>
              </a:rPr>
              <a:t>Hidayatul</a:t>
            </a:r>
            <a:r>
              <a:rPr lang="en-US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dirty="0" err="1">
                <a:latin typeface="Traditional Arabic" pitchFamily="18" charset="-78"/>
                <a:cs typeface="Traditional Arabic" pitchFamily="18" charset="-78"/>
              </a:rPr>
              <a:t>Mustafid</a:t>
            </a:r>
            <a:r>
              <a:rPr lang="en-US" dirty="0">
                <a:latin typeface="Traditional Arabic" pitchFamily="18" charset="-78"/>
                <a:cs typeface="Traditional Arabic" pitchFamily="18" charset="-78"/>
              </a:rPr>
              <a:t> Fi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Ahkam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 at-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Tajwid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dirty="0" err="1">
                <a:latin typeface="Traditional Arabic" pitchFamily="18" charset="-78"/>
                <a:cs typeface="Traditional Arabic" pitchFamily="18" charset="-78"/>
              </a:rPr>
              <a:t>dijelaskan</a:t>
            </a:r>
            <a:r>
              <a:rPr lang="en-US" dirty="0">
                <a:latin typeface="Traditional Arabic" pitchFamily="18" charset="-78"/>
                <a:cs typeface="Traditional Arabic" pitchFamily="18" charset="-78"/>
              </a:rPr>
              <a:t>: “</a:t>
            </a:r>
            <a:r>
              <a:rPr lang="en-US" i="1" dirty="0" err="1">
                <a:latin typeface="Traditional Arabic" pitchFamily="18" charset="-78"/>
                <a:cs typeface="Traditional Arabic" pitchFamily="18" charset="-78"/>
              </a:rPr>
              <a:t>Tidak</a:t>
            </a:r>
            <a:r>
              <a:rPr lang="en-US" i="1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i="1" dirty="0" err="1">
                <a:latin typeface="Traditional Arabic" pitchFamily="18" charset="-78"/>
                <a:cs typeface="Traditional Arabic" pitchFamily="18" charset="-78"/>
              </a:rPr>
              <a:t>ada</a:t>
            </a:r>
            <a:r>
              <a:rPr lang="en-US" i="1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i="1" dirty="0" err="1">
                <a:latin typeface="Traditional Arabic" pitchFamily="18" charset="-78"/>
                <a:cs typeface="Traditional Arabic" pitchFamily="18" charset="-78"/>
              </a:rPr>
              <a:t>perbedaan</a:t>
            </a:r>
            <a:r>
              <a:rPr lang="en-US" i="1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i="1" dirty="0" err="1">
                <a:latin typeface="Traditional Arabic" pitchFamily="18" charset="-78"/>
                <a:cs typeface="Traditional Arabic" pitchFamily="18" charset="-78"/>
              </a:rPr>
              <a:t>pendapat</a:t>
            </a:r>
            <a:r>
              <a:rPr lang="en-US" i="1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i="1" dirty="0" err="1">
                <a:latin typeface="Traditional Arabic" pitchFamily="18" charset="-78"/>
                <a:cs typeface="Traditional Arabic" pitchFamily="18" charset="-78"/>
              </a:rPr>
              <a:t>bahwa</a:t>
            </a:r>
            <a:r>
              <a:rPr lang="en-US" i="1" dirty="0">
                <a:latin typeface="Traditional Arabic" pitchFamily="18" charset="-78"/>
                <a:cs typeface="Traditional Arabic" pitchFamily="18" charset="-78"/>
              </a:rPr>
              <a:t> (</a:t>
            </a:r>
            <a:r>
              <a:rPr lang="en-US" i="1" dirty="0" err="1">
                <a:latin typeface="Traditional Arabic" pitchFamily="18" charset="-78"/>
                <a:cs typeface="Traditional Arabic" pitchFamily="18" charset="-78"/>
              </a:rPr>
              <a:t>mempelajari</a:t>
            </a:r>
            <a:r>
              <a:rPr lang="en-US" i="1" dirty="0">
                <a:latin typeface="Traditional Arabic" pitchFamily="18" charset="-78"/>
                <a:cs typeface="Traditional Arabic" pitchFamily="18" charset="-78"/>
              </a:rPr>
              <a:t>) </a:t>
            </a:r>
            <a:r>
              <a:rPr lang="en-US" i="1" dirty="0" err="1">
                <a:latin typeface="Traditional Arabic" pitchFamily="18" charset="-78"/>
                <a:cs typeface="Traditional Arabic" pitchFamily="18" charset="-78"/>
              </a:rPr>
              <a:t>Ilmu</a:t>
            </a:r>
            <a:r>
              <a:rPr lang="en-US" i="1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i="1" dirty="0" err="1">
                <a:latin typeface="Traditional Arabic" pitchFamily="18" charset="-78"/>
                <a:cs typeface="Traditional Arabic" pitchFamily="18" charset="-78"/>
              </a:rPr>
              <a:t>Tajwid</a:t>
            </a:r>
            <a:r>
              <a:rPr lang="en-US" i="1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i="1" dirty="0" err="1">
                <a:latin typeface="Traditional Arabic" pitchFamily="18" charset="-78"/>
                <a:cs typeface="Traditional Arabic" pitchFamily="18" charset="-78"/>
              </a:rPr>
              <a:t>hukumnya</a:t>
            </a:r>
            <a:r>
              <a:rPr lang="en-US" i="1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i="1" dirty="0" err="1">
                <a:latin typeface="Traditional Arabic" pitchFamily="18" charset="-78"/>
                <a:cs typeface="Traditional Arabic" pitchFamily="18" charset="-78"/>
              </a:rPr>
              <a:t>Fardlu</a:t>
            </a:r>
            <a:r>
              <a:rPr lang="en-US" i="1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i="1" dirty="0" err="1">
                <a:latin typeface="Traditional Arabic" pitchFamily="18" charset="-78"/>
                <a:cs typeface="Traditional Arabic" pitchFamily="18" charset="-78"/>
              </a:rPr>
              <a:t>Kifayah</a:t>
            </a:r>
            <a:r>
              <a:rPr lang="en-US" i="1" dirty="0">
                <a:latin typeface="Traditional Arabic" pitchFamily="18" charset="-78"/>
                <a:cs typeface="Traditional Arabic" pitchFamily="18" charset="-78"/>
              </a:rPr>
              <a:t>, </a:t>
            </a:r>
            <a:r>
              <a:rPr lang="en-US" i="1" dirty="0" err="1">
                <a:latin typeface="Traditional Arabic" pitchFamily="18" charset="-78"/>
                <a:cs typeface="Traditional Arabic" pitchFamily="18" charset="-78"/>
              </a:rPr>
              <a:t>sementara</a:t>
            </a:r>
            <a:r>
              <a:rPr lang="en-US" i="1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i="1" dirty="0" err="1">
                <a:latin typeface="Traditional Arabic" pitchFamily="18" charset="-78"/>
                <a:cs typeface="Traditional Arabic" pitchFamily="18" charset="-78"/>
              </a:rPr>
              <a:t>mengamalkannya</a:t>
            </a:r>
            <a:r>
              <a:rPr lang="en-US" i="1" dirty="0">
                <a:latin typeface="Traditional Arabic" pitchFamily="18" charset="-78"/>
                <a:cs typeface="Traditional Arabic" pitchFamily="18" charset="-78"/>
              </a:rPr>
              <a:t> (</a:t>
            </a:r>
            <a:r>
              <a:rPr lang="en-US" i="1" dirty="0" err="1">
                <a:latin typeface="Traditional Arabic" pitchFamily="18" charset="-78"/>
                <a:cs typeface="Traditional Arabic" pitchFamily="18" charset="-78"/>
              </a:rPr>
              <a:t>ketika</a:t>
            </a:r>
            <a:r>
              <a:rPr lang="en-US" i="1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i="1" dirty="0" err="1">
                <a:latin typeface="Traditional Arabic" pitchFamily="18" charset="-78"/>
                <a:cs typeface="Traditional Arabic" pitchFamily="18" charset="-78"/>
              </a:rPr>
              <a:t>membaca</a:t>
            </a:r>
            <a:r>
              <a:rPr lang="en-US" i="1" dirty="0">
                <a:latin typeface="Traditional Arabic" pitchFamily="18" charset="-78"/>
                <a:cs typeface="Traditional Arabic" pitchFamily="18" charset="-78"/>
              </a:rPr>
              <a:t> Al-Qur’an) </a:t>
            </a:r>
            <a:r>
              <a:rPr lang="en-US" i="1" dirty="0" err="1">
                <a:latin typeface="Traditional Arabic" pitchFamily="18" charset="-78"/>
                <a:cs typeface="Traditional Arabic" pitchFamily="18" charset="-78"/>
              </a:rPr>
              <a:t>hukumnya</a:t>
            </a:r>
            <a:r>
              <a:rPr lang="en-US" i="1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i="1" dirty="0" err="1">
                <a:latin typeface="Traditional Arabic" pitchFamily="18" charset="-78"/>
                <a:cs typeface="Traditional Arabic" pitchFamily="18" charset="-78"/>
              </a:rPr>
              <a:t>Fardlu</a:t>
            </a:r>
            <a:r>
              <a:rPr lang="en-US" i="1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i="1" dirty="0" err="1">
                <a:latin typeface="Traditional Arabic" pitchFamily="18" charset="-78"/>
                <a:cs typeface="Traditional Arabic" pitchFamily="18" charset="-78"/>
              </a:rPr>
              <a:t>Ain</a:t>
            </a:r>
            <a:r>
              <a:rPr lang="en-US" i="1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i="1" dirty="0" err="1">
                <a:latin typeface="Traditional Arabic" pitchFamily="18" charset="-78"/>
                <a:cs typeface="Traditional Arabic" pitchFamily="18" charset="-78"/>
              </a:rPr>
              <a:t>bagi</a:t>
            </a:r>
            <a:r>
              <a:rPr lang="en-US" i="1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i="1" dirty="0" err="1">
                <a:latin typeface="Traditional Arabic" pitchFamily="18" charset="-78"/>
                <a:cs typeface="Traditional Arabic" pitchFamily="18" charset="-78"/>
              </a:rPr>
              <a:t>setiap</a:t>
            </a:r>
            <a:r>
              <a:rPr lang="en-US" i="1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i="1" dirty="0" err="1">
                <a:latin typeface="Traditional Arabic" pitchFamily="18" charset="-78"/>
                <a:cs typeface="Traditional Arabic" pitchFamily="18" charset="-78"/>
              </a:rPr>
              <a:t>muslim</a:t>
            </a:r>
            <a:r>
              <a:rPr lang="en-US" i="1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i="1" dirty="0" err="1">
                <a:latin typeface="Traditional Arabic" pitchFamily="18" charset="-78"/>
                <a:cs typeface="Traditional Arabic" pitchFamily="18" charset="-78"/>
              </a:rPr>
              <a:t>dan</a:t>
            </a:r>
            <a:r>
              <a:rPr lang="en-US" i="1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i="1" dirty="0" err="1">
                <a:latin typeface="Traditional Arabic" pitchFamily="18" charset="-78"/>
                <a:cs typeface="Traditional Arabic" pitchFamily="18" charset="-78"/>
              </a:rPr>
              <a:t>muslimah</a:t>
            </a:r>
            <a:r>
              <a:rPr lang="en-US" i="1" dirty="0">
                <a:latin typeface="Traditional Arabic" pitchFamily="18" charset="-78"/>
                <a:cs typeface="Traditional Arabic" pitchFamily="18" charset="-78"/>
              </a:rPr>
              <a:t> yang </a:t>
            </a:r>
            <a:r>
              <a:rPr lang="en-US" i="1" dirty="0" err="1">
                <a:latin typeface="Traditional Arabic" pitchFamily="18" charset="-78"/>
                <a:cs typeface="Traditional Arabic" pitchFamily="18" charset="-78"/>
              </a:rPr>
              <a:t>telah</a:t>
            </a:r>
            <a:r>
              <a:rPr lang="en-US" i="1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i="1" dirty="0" err="1">
                <a:latin typeface="Traditional Arabic" pitchFamily="18" charset="-78"/>
                <a:cs typeface="Traditional Arabic" pitchFamily="18" charset="-78"/>
              </a:rPr>
              <a:t>mukallaf</a:t>
            </a:r>
            <a:r>
              <a:rPr lang="en-US" i="1" dirty="0">
                <a:latin typeface="Traditional Arabic" pitchFamily="18" charset="-78"/>
                <a:cs typeface="Traditional Arabic" pitchFamily="18" charset="-78"/>
              </a:rPr>
              <a:t>.”</a:t>
            </a:r>
            <a:endParaRPr lang="en-US" dirty="0">
              <a:latin typeface="Traditional Arabic" pitchFamily="18" charset="-78"/>
              <a:cs typeface="Traditional Arabic" pitchFamily="18" charset="-78"/>
            </a:endParaRPr>
          </a:p>
          <a:p>
            <a:pPr marL="0" indent="0" algn="just">
              <a:buNone/>
            </a:pPr>
            <a:endParaRPr lang="en-US" dirty="0"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1981200"/>
            <a:ext cx="6553200" cy="5334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latin typeface="Traditional Arabic" pitchFamily="18" charset="-78"/>
                <a:cs typeface="Traditional Arabic" pitchFamily="18" charset="-78"/>
              </a:rPr>
              <a:t>HUKUM MEMPELAJARI ILMU TAJWID</a:t>
            </a:r>
            <a:endParaRPr lang="en-US" sz="2800" b="1" dirty="0">
              <a:solidFill>
                <a:schemeClr val="tx1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4393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raditional Arabic" pitchFamily="18" charset="-78"/>
                <a:cs typeface="Traditional Arabic" pitchFamily="18" charset="-78"/>
              </a:rPr>
              <a:t>2. TUJUAN MEMPELAJARI ILMU TAJWID</a:t>
            </a:r>
            <a:endParaRPr lang="en-US" sz="3200" b="1" dirty="0">
              <a:solidFill>
                <a:schemeClr val="tx1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pic>
        <p:nvPicPr>
          <p:cNvPr id="5" name="Picture 3" descr="E:\MENGAJAR\GAMBAR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228" y="990600"/>
            <a:ext cx="6935372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57200" y="1811953"/>
            <a:ext cx="83058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i="1" dirty="0" smtClean="0">
                <a:latin typeface="Traditional Arabic" pitchFamily="18" charset="-78"/>
                <a:cs typeface="Traditional Arabic" pitchFamily="18" charset="-78"/>
              </a:rPr>
              <a:t>“</a:t>
            </a:r>
            <a:r>
              <a:rPr lang="en-US" sz="2400" i="1" dirty="0" err="1" smtClean="0">
                <a:latin typeface="Traditional Arabic" pitchFamily="18" charset="-78"/>
                <a:cs typeface="Traditional Arabic" pitchFamily="18" charset="-78"/>
              </a:rPr>
              <a:t>janganlah</a:t>
            </a:r>
            <a:r>
              <a:rPr lang="en-US" sz="2400" i="1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sz="2400" i="1" dirty="0" err="1">
                <a:latin typeface="Traditional Arabic" pitchFamily="18" charset="-78"/>
                <a:cs typeface="Traditional Arabic" pitchFamily="18" charset="-78"/>
              </a:rPr>
              <a:t>kamu</a:t>
            </a:r>
            <a:r>
              <a:rPr lang="en-US" sz="2400" i="1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sz="2400" i="1" dirty="0" err="1">
                <a:latin typeface="Traditional Arabic" pitchFamily="18" charset="-78"/>
                <a:cs typeface="Traditional Arabic" pitchFamily="18" charset="-78"/>
              </a:rPr>
              <a:t>gerakkan</a:t>
            </a:r>
            <a:r>
              <a:rPr lang="en-US" sz="2400" i="1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sz="2400" i="1" dirty="0" err="1">
                <a:latin typeface="Traditional Arabic" pitchFamily="18" charset="-78"/>
                <a:cs typeface="Traditional Arabic" pitchFamily="18" charset="-78"/>
              </a:rPr>
              <a:t>lidahmu</a:t>
            </a:r>
            <a:r>
              <a:rPr lang="en-US" sz="2400" i="1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sz="2400" i="1" dirty="0" err="1">
                <a:latin typeface="Traditional Arabic" pitchFamily="18" charset="-78"/>
                <a:cs typeface="Traditional Arabic" pitchFamily="18" charset="-78"/>
              </a:rPr>
              <a:t>untuk</a:t>
            </a:r>
            <a:r>
              <a:rPr lang="en-US" sz="2400" i="1" dirty="0">
                <a:latin typeface="Traditional Arabic" pitchFamily="18" charset="-78"/>
                <a:cs typeface="Traditional Arabic" pitchFamily="18" charset="-78"/>
              </a:rPr>
              <a:t> (</a:t>
            </a:r>
            <a:r>
              <a:rPr lang="en-US" sz="2400" i="1" dirty="0" err="1">
                <a:latin typeface="Traditional Arabic" pitchFamily="18" charset="-78"/>
                <a:cs typeface="Traditional Arabic" pitchFamily="18" charset="-78"/>
              </a:rPr>
              <a:t>membaca</a:t>
            </a:r>
            <a:r>
              <a:rPr lang="en-US" sz="2400" i="1" dirty="0">
                <a:latin typeface="Traditional Arabic" pitchFamily="18" charset="-78"/>
                <a:cs typeface="Traditional Arabic" pitchFamily="18" charset="-78"/>
              </a:rPr>
              <a:t>) Al Quran </a:t>
            </a:r>
            <a:r>
              <a:rPr lang="en-US" sz="2400" i="1" dirty="0" err="1">
                <a:latin typeface="Traditional Arabic" pitchFamily="18" charset="-78"/>
                <a:cs typeface="Traditional Arabic" pitchFamily="18" charset="-78"/>
              </a:rPr>
              <a:t>karena</a:t>
            </a:r>
            <a:r>
              <a:rPr lang="en-US" sz="2400" i="1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sz="2400" i="1" dirty="0" err="1">
                <a:latin typeface="Traditional Arabic" pitchFamily="18" charset="-78"/>
                <a:cs typeface="Traditional Arabic" pitchFamily="18" charset="-78"/>
              </a:rPr>
              <a:t>hendak</a:t>
            </a:r>
            <a:r>
              <a:rPr lang="en-US" sz="2400" i="1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sz="2400" i="1" dirty="0" err="1">
                <a:latin typeface="Traditional Arabic" pitchFamily="18" charset="-78"/>
                <a:cs typeface="Traditional Arabic" pitchFamily="18" charset="-78"/>
              </a:rPr>
              <a:t>cepat-cepat</a:t>
            </a:r>
            <a:r>
              <a:rPr lang="en-US" sz="2400" i="1" dirty="0">
                <a:latin typeface="Traditional Arabic" pitchFamily="18" charset="-78"/>
                <a:cs typeface="Traditional Arabic" pitchFamily="18" charset="-78"/>
              </a:rPr>
              <a:t> (</a:t>
            </a:r>
            <a:r>
              <a:rPr lang="en-US" sz="2400" i="1" dirty="0" err="1" smtClean="0">
                <a:latin typeface="Traditional Arabic" pitchFamily="18" charset="-78"/>
                <a:cs typeface="Traditional Arabic" pitchFamily="18" charset="-78"/>
              </a:rPr>
              <a:t>menguasai</a:t>
            </a:r>
            <a:r>
              <a:rPr lang="en-US" sz="2400" i="1" dirty="0" smtClean="0">
                <a:latin typeface="Traditional Arabic" pitchFamily="18" charset="-78"/>
                <a:cs typeface="Traditional Arabic" pitchFamily="18" charset="-78"/>
              </a:rPr>
              <a:t>) </a:t>
            </a:r>
            <a:r>
              <a:rPr lang="en-US" sz="2400" i="1" dirty="0" err="1" smtClean="0">
                <a:latin typeface="Traditional Arabic" pitchFamily="18" charset="-78"/>
                <a:cs typeface="Traditional Arabic" pitchFamily="18" charset="-78"/>
              </a:rPr>
              <a:t>nya</a:t>
            </a:r>
            <a:r>
              <a:rPr lang="en-US" sz="2400" i="1" dirty="0" smtClean="0">
                <a:latin typeface="Traditional Arabic" pitchFamily="18" charset="-78"/>
                <a:cs typeface="Traditional Arabic" pitchFamily="18" charset="-78"/>
              </a:rPr>
              <a:t>[1532]. (16)</a:t>
            </a:r>
            <a:endParaRPr lang="en-US" sz="2400" i="1" dirty="0">
              <a:latin typeface="Traditional Arabic" pitchFamily="18" charset="-78"/>
              <a:cs typeface="Traditional Arabic" pitchFamily="18" charset="-78"/>
            </a:endParaRPr>
          </a:p>
          <a:p>
            <a:pPr algn="just"/>
            <a:r>
              <a:rPr lang="en-US" sz="2400" i="1" dirty="0" smtClean="0">
                <a:latin typeface="Traditional Arabic" pitchFamily="18" charset="-78"/>
                <a:cs typeface="Traditional Arabic" pitchFamily="18" charset="-78"/>
              </a:rPr>
              <a:t>“</a:t>
            </a:r>
            <a:r>
              <a:rPr lang="en-US" sz="2400" i="1" dirty="0" err="1" smtClean="0">
                <a:latin typeface="Traditional Arabic" pitchFamily="18" charset="-78"/>
                <a:cs typeface="Traditional Arabic" pitchFamily="18" charset="-78"/>
              </a:rPr>
              <a:t>Sesungguhnya</a:t>
            </a:r>
            <a:r>
              <a:rPr lang="en-US" sz="2400" i="1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sz="2400" i="1" dirty="0" err="1">
                <a:latin typeface="Traditional Arabic" pitchFamily="18" charset="-78"/>
                <a:cs typeface="Traditional Arabic" pitchFamily="18" charset="-78"/>
              </a:rPr>
              <a:t>atas</a:t>
            </a:r>
            <a:r>
              <a:rPr lang="en-US" sz="2400" i="1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sz="2400" i="1" dirty="0" err="1">
                <a:latin typeface="Traditional Arabic" pitchFamily="18" charset="-78"/>
                <a:cs typeface="Traditional Arabic" pitchFamily="18" charset="-78"/>
              </a:rPr>
              <a:t>tanggungan</a:t>
            </a:r>
            <a:r>
              <a:rPr lang="en-US" sz="2400" i="1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sz="2400" i="1" dirty="0" err="1">
                <a:latin typeface="Traditional Arabic" pitchFamily="18" charset="-78"/>
                <a:cs typeface="Traditional Arabic" pitchFamily="18" charset="-78"/>
              </a:rPr>
              <a:t>kamilah</a:t>
            </a:r>
            <a:r>
              <a:rPr lang="en-US" sz="2400" i="1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sz="2400" i="1" dirty="0" err="1">
                <a:latin typeface="Traditional Arabic" pitchFamily="18" charset="-78"/>
                <a:cs typeface="Traditional Arabic" pitchFamily="18" charset="-78"/>
              </a:rPr>
              <a:t>mengumpulkannya</a:t>
            </a:r>
            <a:r>
              <a:rPr lang="en-US" sz="2400" i="1" dirty="0">
                <a:latin typeface="Traditional Arabic" pitchFamily="18" charset="-78"/>
                <a:cs typeface="Traditional Arabic" pitchFamily="18" charset="-78"/>
              </a:rPr>
              <a:t> (di </a:t>
            </a:r>
            <a:r>
              <a:rPr lang="en-US" sz="2400" i="1" dirty="0" err="1">
                <a:latin typeface="Traditional Arabic" pitchFamily="18" charset="-78"/>
                <a:cs typeface="Traditional Arabic" pitchFamily="18" charset="-78"/>
              </a:rPr>
              <a:t>dadamu</a:t>
            </a:r>
            <a:r>
              <a:rPr lang="en-US" sz="2400" i="1" dirty="0">
                <a:latin typeface="Traditional Arabic" pitchFamily="18" charset="-78"/>
                <a:cs typeface="Traditional Arabic" pitchFamily="18" charset="-78"/>
              </a:rPr>
              <a:t>) </a:t>
            </a:r>
            <a:r>
              <a:rPr lang="en-US" sz="2400" i="1" dirty="0" err="1">
                <a:latin typeface="Traditional Arabic" pitchFamily="18" charset="-78"/>
                <a:cs typeface="Traditional Arabic" pitchFamily="18" charset="-78"/>
              </a:rPr>
              <a:t>dan</a:t>
            </a:r>
            <a:r>
              <a:rPr lang="en-US" sz="2400" i="1" dirty="0">
                <a:latin typeface="Traditional Arabic" pitchFamily="18" charset="-78"/>
                <a:cs typeface="Traditional Arabic" pitchFamily="18" charset="-78"/>
              </a:rPr>
              <a:t> (</a:t>
            </a:r>
            <a:r>
              <a:rPr lang="en-US" sz="2400" i="1" dirty="0" err="1">
                <a:latin typeface="Traditional Arabic" pitchFamily="18" charset="-78"/>
                <a:cs typeface="Traditional Arabic" pitchFamily="18" charset="-78"/>
              </a:rPr>
              <a:t>membuatmu</a:t>
            </a:r>
            <a:r>
              <a:rPr lang="en-US" sz="2400" i="1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sz="2400" i="1" dirty="0" err="1">
                <a:latin typeface="Traditional Arabic" pitchFamily="18" charset="-78"/>
                <a:cs typeface="Traditional Arabic" pitchFamily="18" charset="-78"/>
              </a:rPr>
              <a:t>pandai</a:t>
            </a:r>
            <a:r>
              <a:rPr lang="en-US" sz="2400" i="1" dirty="0">
                <a:latin typeface="Traditional Arabic" pitchFamily="18" charset="-78"/>
                <a:cs typeface="Traditional Arabic" pitchFamily="18" charset="-78"/>
              </a:rPr>
              <a:t>) </a:t>
            </a:r>
            <a:r>
              <a:rPr lang="en-US" sz="2400" i="1" dirty="0" err="1">
                <a:latin typeface="Traditional Arabic" pitchFamily="18" charset="-78"/>
                <a:cs typeface="Traditional Arabic" pitchFamily="18" charset="-78"/>
              </a:rPr>
              <a:t>membacanya</a:t>
            </a:r>
            <a:r>
              <a:rPr lang="en-US" sz="2400" i="1" dirty="0" smtClean="0">
                <a:latin typeface="Traditional Arabic" pitchFamily="18" charset="-78"/>
                <a:cs typeface="Traditional Arabic" pitchFamily="18" charset="-78"/>
              </a:rPr>
              <a:t>.” (17)</a:t>
            </a:r>
            <a:endParaRPr lang="en-US" sz="2400" i="1" dirty="0">
              <a:latin typeface="Traditional Arabic" pitchFamily="18" charset="-78"/>
              <a:cs typeface="Traditional Arabic" pitchFamily="18" charset="-78"/>
            </a:endParaRPr>
          </a:p>
          <a:p>
            <a:pPr algn="just"/>
            <a:endParaRPr lang="en-US" sz="2400" dirty="0" smtClean="0">
              <a:latin typeface="Traditional Arabic" pitchFamily="18" charset="-78"/>
              <a:cs typeface="Traditional Arabic" pitchFamily="18" charset="-78"/>
            </a:endParaRPr>
          </a:p>
          <a:p>
            <a:pPr algn="just"/>
            <a:r>
              <a:rPr lang="en-US" sz="2400" dirty="0" smtClean="0">
                <a:latin typeface="Traditional Arabic" pitchFamily="18" charset="-78"/>
                <a:cs typeface="Traditional Arabic" pitchFamily="18" charset="-78"/>
              </a:rPr>
              <a:t>[</a:t>
            </a:r>
            <a:r>
              <a:rPr lang="en-US" sz="2400" dirty="0">
                <a:latin typeface="Traditional Arabic" pitchFamily="18" charset="-78"/>
                <a:cs typeface="Traditional Arabic" pitchFamily="18" charset="-78"/>
              </a:rPr>
              <a:t>1532] </a:t>
            </a:r>
            <a:r>
              <a:rPr lang="en-US" sz="2400" dirty="0" err="1">
                <a:latin typeface="Traditional Arabic" pitchFamily="18" charset="-78"/>
                <a:cs typeface="Traditional Arabic" pitchFamily="18" charset="-78"/>
              </a:rPr>
              <a:t>Maksudnya</a:t>
            </a:r>
            <a:r>
              <a:rPr lang="en-US" sz="2400" dirty="0">
                <a:latin typeface="Traditional Arabic" pitchFamily="18" charset="-78"/>
                <a:cs typeface="Traditional Arabic" pitchFamily="18" charset="-78"/>
              </a:rPr>
              <a:t>: </a:t>
            </a:r>
            <a:r>
              <a:rPr lang="en-US" sz="2400" dirty="0" err="1">
                <a:latin typeface="Traditional Arabic" pitchFamily="18" charset="-78"/>
                <a:cs typeface="Traditional Arabic" pitchFamily="18" charset="-78"/>
              </a:rPr>
              <a:t>Nabi</a:t>
            </a:r>
            <a:r>
              <a:rPr lang="en-US" sz="2400" dirty="0">
                <a:latin typeface="Traditional Arabic" pitchFamily="18" charset="-78"/>
                <a:cs typeface="Traditional Arabic" pitchFamily="18" charset="-78"/>
              </a:rPr>
              <a:t> Muhammad </a:t>
            </a:r>
            <a:r>
              <a:rPr lang="en-US" sz="2400" dirty="0" err="1">
                <a:latin typeface="Traditional Arabic" pitchFamily="18" charset="-78"/>
                <a:cs typeface="Traditional Arabic" pitchFamily="18" charset="-78"/>
              </a:rPr>
              <a:t>s.a.w</a:t>
            </a:r>
            <a:r>
              <a:rPr lang="en-US" sz="2400" dirty="0">
                <a:latin typeface="Traditional Arabic" pitchFamily="18" charset="-78"/>
                <a:cs typeface="Traditional Arabic" pitchFamily="18" charset="-78"/>
              </a:rPr>
              <a:t>. </a:t>
            </a:r>
            <a:r>
              <a:rPr lang="en-US" sz="2400" dirty="0" err="1">
                <a:latin typeface="Traditional Arabic" pitchFamily="18" charset="-78"/>
                <a:cs typeface="Traditional Arabic" pitchFamily="18" charset="-78"/>
              </a:rPr>
              <a:t>dilarang</a:t>
            </a:r>
            <a:r>
              <a:rPr lang="en-US" sz="2400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sz="2400" dirty="0" err="1">
                <a:latin typeface="Traditional Arabic" pitchFamily="18" charset="-78"/>
                <a:cs typeface="Traditional Arabic" pitchFamily="18" charset="-78"/>
              </a:rPr>
              <a:t>oleh</a:t>
            </a:r>
            <a:r>
              <a:rPr lang="en-US" sz="2400" dirty="0">
                <a:latin typeface="Traditional Arabic" pitchFamily="18" charset="-78"/>
                <a:cs typeface="Traditional Arabic" pitchFamily="18" charset="-78"/>
              </a:rPr>
              <a:t> Allah </a:t>
            </a:r>
            <a:r>
              <a:rPr lang="en-US" sz="2400" dirty="0" err="1">
                <a:latin typeface="Traditional Arabic" pitchFamily="18" charset="-78"/>
                <a:cs typeface="Traditional Arabic" pitchFamily="18" charset="-78"/>
              </a:rPr>
              <a:t>menirukan</a:t>
            </a:r>
            <a:r>
              <a:rPr lang="en-US" sz="2400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sz="2400" dirty="0" err="1">
                <a:latin typeface="Traditional Arabic" pitchFamily="18" charset="-78"/>
                <a:cs typeface="Traditional Arabic" pitchFamily="18" charset="-78"/>
              </a:rPr>
              <a:t>bacaan</a:t>
            </a:r>
            <a:r>
              <a:rPr lang="en-US" sz="2400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sz="2400" dirty="0" err="1">
                <a:latin typeface="Traditional Arabic" pitchFamily="18" charset="-78"/>
                <a:cs typeface="Traditional Arabic" pitchFamily="18" charset="-78"/>
              </a:rPr>
              <a:t>Jibril</a:t>
            </a:r>
            <a:r>
              <a:rPr lang="en-US" sz="2400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sz="2400" dirty="0" err="1">
                <a:latin typeface="Traditional Arabic" pitchFamily="18" charset="-78"/>
                <a:cs typeface="Traditional Arabic" pitchFamily="18" charset="-78"/>
              </a:rPr>
              <a:t>a.s</a:t>
            </a:r>
            <a:r>
              <a:rPr lang="en-US" sz="2400" dirty="0">
                <a:latin typeface="Traditional Arabic" pitchFamily="18" charset="-78"/>
                <a:cs typeface="Traditional Arabic" pitchFamily="18" charset="-78"/>
              </a:rPr>
              <a:t>. </a:t>
            </a:r>
            <a:r>
              <a:rPr lang="en-US" sz="2400" dirty="0" err="1">
                <a:latin typeface="Traditional Arabic" pitchFamily="18" charset="-78"/>
                <a:cs typeface="Traditional Arabic" pitchFamily="18" charset="-78"/>
              </a:rPr>
              <a:t>kalimat</a:t>
            </a:r>
            <a:r>
              <a:rPr lang="en-US" sz="2400" dirty="0">
                <a:latin typeface="Traditional Arabic" pitchFamily="18" charset="-78"/>
                <a:cs typeface="Traditional Arabic" pitchFamily="18" charset="-78"/>
              </a:rPr>
              <a:t> demi </a:t>
            </a:r>
            <a:r>
              <a:rPr lang="en-US" sz="2400" dirty="0" err="1">
                <a:latin typeface="Traditional Arabic" pitchFamily="18" charset="-78"/>
                <a:cs typeface="Traditional Arabic" pitchFamily="18" charset="-78"/>
              </a:rPr>
              <a:t>kalimat</a:t>
            </a:r>
            <a:r>
              <a:rPr lang="en-US" sz="2400" dirty="0">
                <a:latin typeface="Traditional Arabic" pitchFamily="18" charset="-78"/>
                <a:cs typeface="Traditional Arabic" pitchFamily="18" charset="-78"/>
              </a:rPr>
              <a:t>, </a:t>
            </a:r>
            <a:r>
              <a:rPr lang="en-US" sz="2400" dirty="0" err="1">
                <a:latin typeface="Traditional Arabic" pitchFamily="18" charset="-78"/>
                <a:cs typeface="Traditional Arabic" pitchFamily="18" charset="-78"/>
              </a:rPr>
              <a:t>sebelum</a:t>
            </a:r>
            <a:r>
              <a:rPr lang="en-US" sz="2400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sz="2400" dirty="0" err="1">
                <a:latin typeface="Traditional Arabic" pitchFamily="18" charset="-78"/>
                <a:cs typeface="Traditional Arabic" pitchFamily="18" charset="-78"/>
              </a:rPr>
              <a:t>Jibril</a:t>
            </a:r>
            <a:r>
              <a:rPr lang="en-US" sz="2400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sz="2400" dirty="0" err="1">
                <a:latin typeface="Traditional Arabic" pitchFamily="18" charset="-78"/>
                <a:cs typeface="Traditional Arabic" pitchFamily="18" charset="-78"/>
              </a:rPr>
              <a:t>a.s</a:t>
            </a:r>
            <a:r>
              <a:rPr lang="en-US" sz="2400" dirty="0">
                <a:latin typeface="Traditional Arabic" pitchFamily="18" charset="-78"/>
                <a:cs typeface="Traditional Arabic" pitchFamily="18" charset="-78"/>
              </a:rPr>
              <a:t>. </a:t>
            </a:r>
            <a:r>
              <a:rPr lang="en-US" sz="2400" dirty="0" err="1">
                <a:latin typeface="Traditional Arabic" pitchFamily="18" charset="-78"/>
                <a:cs typeface="Traditional Arabic" pitchFamily="18" charset="-78"/>
              </a:rPr>
              <a:t>selesai</a:t>
            </a:r>
            <a:r>
              <a:rPr lang="en-US" sz="2400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sz="2400" dirty="0" err="1">
                <a:latin typeface="Traditional Arabic" pitchFamily="18" charset="-78"/>
                <a:cs typeface="Traditional Arabic" pitchFamily="18" charset="-78"/>
              </a:rPr>
              <a:t>membacakannya</a:t>
            </a:r>
            <a:r>
              <a:rPr lang="en-US" sz="2400" dirty="0">
                <a:latin typeface="Traditional Arabic" pitchFamily="18" charset="-78"/>
                <a:cs typeface="Traditional Arabic" pitchFamily="18" charset="-78"/>
              </a:rPr>
              <a:t>, agar </a:t>
            </a:r>
            <a:r>
              <a:rPr lang="en-US" sz="2400" dirty="0" err="1">
                <a:latin typeface="Traditional Arabic" pitchFamily="18" charset="-78"/>
                <a:cs typeface="Traditional Arabic" pitchFamily="18" charset="-78"/>
              </a:rPr>
              <a:t>dapat</a:t>
            </a:r>
            <a:r>
              <a:rPr lang="en-US" sz="2400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sz="2400" dirty="0" err="1">
                <a:latin typeface="Traditional Arabic" pitchFamily="18" charset="-78"/>
                <a:cs typeface="Traditional Arabic" pitchFamily="18" charset="-78"/>
              </a:rPr>
              <a:t>Nabi</a:t>
            </a:r>
            <a:r>
              <a:rPr lang="en-US" sz="2400" dirty="0">
                <a:latin typeface="Traditional Arabic" pitchFamily="18" charset="-78"/>
                <a:cs typeface="Traditional Arabic" pitchFamily="18" charset="-78"/>
              </a:rPr>
              <a:t> Muhammad </a:t>
            </a:r>
            <a:r>
              <a:rPr lang="en-US" sz="2400" dirty="0" err="1">
                <a:latin typeface="Traditional Arabic" pitchFamily="18" charset="-78"/>
                <a:cs typeface="Traditional Arabic" pitchFamily="18" charset="-78"/>
              </a:rPr>
              <a:t>s.a.w</a:t>
            </a:r>
            <a:r>
              <a:rPr lang="en-US" sz="2400" dirty="0">
                <a:latin typeface="Traditional Arabic" pitchFamily="18" charset="-78"/>
                <a:cs typeface="Traditional Arabic" pitchFamily="18" charset="-78"/>
              </a:rPr>
              <a:t>. </a:t>
            </a:r>
            <a:r>
              <a:rPr lang="en-US" sz="2400" dirty="0" err="1">
                <a:latin typeface="Traditional Arabic" pitchFamily="18" charset="-78"/>
                <a:cs typeface="Traditional Arabic" pitchFamily="18" charset="-78"/>
              </a:rPr>
              <a:t>menghafal</a:t>
            </a:r>
            <a:r>
              <a:rPr lang="en-US" sz="2400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sz="2400" dirty="0" err="1">
                <a:latin typeface="Traditional Arabic" pitchFamily="18" charset="-78"/>
                <a:cs typeface="Traditional Arabic" pitchFamily="18" charset="-78"/>
              </a:rPr>
              <a:t>dan</a:t>
            </a:r>
            <a:r>
              <a:rPr lang="en-US" sz="2400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sz="2400" dirty="0" err="1">
                <a:latin typeface="Traditional Arabic" pitchFamily="18" charset="-78"/>
                <a:cs typeface="Traditional Arabic" pitchFamily="18" charset="-78"/>
              </a:rPr>
              <a:t>memahami</a:t>
            </a:r>
            <a:r>
              <a:rPr lang="en-US" sz="2400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sz="2400" dirty="0" err="1">
                <a:latin typeface="Traditional Arabic" pitchFamily="18" charset="-78"/>
                <a:cs typeface="Traditional Arabic" pitchFamily="18" charset="-78"/>
              </a:rPr>
              <a:t>betul-betul</a:t>
            </a:r>
            <a:r>
              <a:rPr lang="en-US" sz="2400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sz="2400" dirty="0" err="1">
                <a:latin typeface="Traditional Arabic" pitchFamily="18" charset="-78"/>
                <a:cs typeface="Traditional Arabic" pitchFamily="18" charset="-78"/>
              </a:rPr>
              <a:t>ayat</a:t>
            </a:r>
            <a:r>
              <a:rPr lang="en-US" sz="2400" dirty="0">
                <a:latin typeface="Traditional Arabic" pitchFamily="18" charset="-78"/>
                <a:cs typeface="Traditional Arabic" pitchFamily="18" charset="-78"/>
              </a:rPr>
              <a:t> yang </a:t>
            </a:r>
            <a:r>
              <a:rPr lang="en-US" sz="2400" dirty="0" err="1">
                <a:latin typeface="Traditional Arabic" pitchFamily="18" charset="-78"/>
                <a:cs typeface="Traditional Arabic" pitchFamily="18" charset="-78"/>
              </a:rPr>
              <a:t>diturunkan</a:t>
            </a:r>
            <a:r>
              <a:rPr lang="en-US" sz="2400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sz="2400" dirty="0" err="1">
                <a:latin typeface="Traditional Arabic" pitchFamily="18" charset="-78"/>
                <a:cs typeface="Traditional Arabic" pitchFamily="18" charset="-78"/>
              </a:rPr>
              <a:t>itu</a:t>
            </a:r>
            <a:r>
              <a:rPr lang="en-US" sz="2400" dirty="0">
                <a:latin typeface="Traditional Arabic" pitchFamily="18" charset="-78"/>
                <a:cs typeface="Traditional Arabic" pitchFamily="18" charset="-78"/>
              </a:rPr>
              <a:t>.  (Q.S Al-</a:t>
            </a:r>
            <a:r>
              <a:rPr lang="en-US" sz="2400" dirty="0" err="1">
                <a:latin typeface="Traditional Arabic" pitchFamily="18" charset="-78"/>
                <a:cs typeface="Traditional Arabic" pitchFamily="18" charset="-78"/>
              </a:rPr>
              <a:t>Qiyamah</a:t>
            </a:r>
            <a:r>
              <a:rPr lang="en-US" sz="2400" dirty="0">
                <a:latin typeface="Traditional Arabic" pitchFamily="18" charset="-78"/>
                <a:cs typeface="Traditional Arabic" pitchFamily="18" charset="-78"/>
              </a:rPr>
              <a:t>: 16-17</a:t>
            </a:r>
            <a:r>
              <a:rPr lang="en-US" sz="2400" dirty="0" smtClean="0">
                <a:latin typeface="Traditional Arabic" pitchFamily="18" charset="-78"/>
                <a:cs typeface="Traditional Arabic" pitchFamily="18" charset="-78"/>
              </a:rPr>
              <a:t>)</a:t>
            </a:r>
          </a:p>
          <a:p>
            <a:pPr algn="just"/>
            <a:endParaRPr lang="en-US" sz="2400" dirty="0">
              <a:latin typeface="Traditional Arabic" pitchFamily="18" charset="-78"/>
              <a:cs typeface="Traditional Arabic" pitchFamily="18" charset="-78"/>
            </a:endParaRPr>
          </a:p>
          <a:p>
            <a:pPr algn="just"/>
            <a:r>
              <a:rPr lang="en-US" sz="2400" b="1" dirty="0" err="1" smtClean="0">
                <a:latin typeface="Traditional Arabic" pitchFamily="18" charset="-78"/>
                <a:cs typeface="Traditional Arabic" pitchFamily="18" charset="-78"/>
              </a:rPr>
              <a:t>Jadi</a:t>
            </a:r>
            <a:r>
              <a:rPr lang="en-US" sz="2400" b="1" dirty="0" smtClean="0">
                <a:latin typeface="Traditional Arabic" pitchFamily="18" charset="-78"/>
                <a:cs typeface="Traditional Arabic" pitchFamily="18" charset="-78"/>
              </a:rPr>
              <a:t>, </a:t>
            </a:r>
            <a:r>
              <a:rPr lang="en-US" sz="2400" dirty="0" err="1" smtClean="0">
                <a:latin typeface="Traditional Arabic" pitchFamily="18" charset="-78"/>
                <a:cs typeface="Traditional Arabic" pitchFamily="18" charset="-78"/>
              </a:rPr>
              <a:t>tujuannya</a:t>
            </a:r>
            <a:r>
              <a:rPr lang="en-US" sz="2400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sz="2400" dirty="0" err="1" smtClean="0">
                <a:latin typeface="Traditional Arabic" pitchFamily="18" charset="-78"/>
                <a:cs typeface="Traditional Arabic" pitchFamily="18" charset="-78"/>
              </a:rPr>
              <a:t>adalah</a:t>
            </a:r>
            <a:r>
              <a:rPr lang="en-US" sz="2400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sz="2400" dirty="0" err="1" smtClean="0">
                <a:latin typeface="Traditional Arabic" pitchFamily="18" charset="-78"/>
                <a:cs typeface="Traditional Arabic" pitchFamily="18" charset="-78"/>
              </a:rPr>
              <a:t>menjaga</a:t>
            </a:r>
            <a:r>
              <a:rPr lang="en-US" sz="2400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sz="2400" dirty="0" err="1" smtClean="0">
                <a:latin typeface="Traditional Arabic" pitchFamily="18" charset="-78"/>
                <a:cs typeface="Traditional Arabic" pitchFamily="18" charset="-78"/>
              </a:rPr>
              <a:t>lidah</a:t>
            </a:r>
            <a:r>
              <a:rPr lang="en-US" sz="2400" dirty="0" smtClean="0">
                <a:latin typeface="Traditional Arabic" pitchFamily="18" charset="-78"/>
                <a:cs typeface="Traditional Arabic" pitchFamily="18" charset="-78"/>
              </a:rPr>
              <a:t> agar </a:t>
            </a:r>
            <a:r>
              <a:rPr lang="en-US" sz="2400" dirty="0" err="1" smtClean="0">
                <a:latin typeface="Traditional Arabic" pitchFamily="18" charset="-78"/>
                <a:cs typeface="Traditional Arabic" pitchFamily="18" charset="-78"/>
              </a:rPr>
              <a:t>terhindar</a:t>
            </a:r>
            <a:r>
              <a:rPr lang="en-US" sz="2400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sz="2400" dirty="0" err="1" smtClean="0">
                <a:latin typeface="Traditional Arabic" pitchFamily="18" charset="-78"/>
                <a:cs typeface="Traditional Arabic" pitchFamily="18" charset="-78"/>
              </a:rPr>
              <a:t>dari</a:t>
            </a:r>
            <a:r>
              <a:rPr lang="en-US" sz="2400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sz="2400" dirty="0" err="1" smtClean="0">
                <a:latin typeface="Traditional Arabic" pitchFamily="18" charset="-78"/>
                <a:cs typeface="Traditional Arabic" pitchFamily="18" charset="-78"/>
              </a:rPr>
              <a:t>kesalahan</a:t>
            </a:r>
            <a:r>
              <a:rPr lang="en-US" sz="2400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sz="2400" dirty="0" err="1" smtClean="0">
                <a:latin typeface="Traditional Arabic" pitchFamily="18" charset="-78"/>
                <a:cs typeface="Traditional Arabic" pitchFamily="18" charset="-78"/>
              </a:rPr>
              <a:t>ketika</a:t>
            </a:r>
            <a:r>
              <a:rPr lang="en-US" sz="2400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sz="2400" dirty="0" err="1" smtClean="0">
                <a:latin typeface="Traditional Arabic" pitchFamily="18" charset="-78"/>
                <a:cs typeface="Traditional Arabic" pitchFamily="18" charset="-78"/>
              </a:rPr>
              <a:t>membaca</a:t>
            </a:r>
            <a:r>
              <a:rPr lang="en-US" sz="2400" dirty="0" smtClean="0">
                <a:latin typeface="Traditional Arabic" pitchFamily="18" charset="-78"/>
                <a:cs typeface="Traditional Arabic" pitchFamily="18" charset="-78"/>
              </a:rPr>
              <a:t> al-Qur’an</a:t>
            </a:r>
            <a:endParaRPr lang="en-US" sz="2400" b="1" dirty="0">
              <a:latin typeface="Traditional Arabic" pitchFamily="18" charset="-78"/>
              <a:cs typeface="Traditional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6262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429000"/>
          </a:xfrm>
        </p:spPr>
        <p:txBody>
          <a:bodyPr/>
          <a:lstStyle/>
          <a:p>
            <a:pPr algn="just">
              <a:buFont typeface="Wingdings" pitchFamily="2" charset="2"/>
              <a:buChar char="v"/>
            </a:pP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 At-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Tartil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 :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Membaca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dengan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lambat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sesuai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dengan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kaidah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Tajwid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dan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mentadabburinya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 (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merenungi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makna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 yang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terkandung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didalamnya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).</a:t>
            </a:r>
          </a:p>
          <a:p>
            <a:pPr algn="just">
              <a:buFont typeface="Wingdings" pitchFamily="2" charset="2"/>
              <a:buChar char="v"/>
            </a:pP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 At-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Tahqiq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 :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Membacanya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lebih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lambat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dari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Tartil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tujuannya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untuk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mengajarkan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 al-Qur’an</a:t>
            </a:r>
          </a:p>
          <a:p>
            <a:pPr algn="just">
              <a:buFont typeface="Wingdings" pitchFamily="2" charset="2"/>
              <a:buChar char="v"/>
            </a:pPr>
            <a:r>
              <a:rPr lang="en-US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Al-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Hadr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 :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Membaca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degan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cepat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akan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tetapi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tetap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memperhatikan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Tajwidnya</a:t>
            </a:r>
            <a:endParaRPr lang="en-US" dirty="0" smtClean="0">
              <a:latin typeface="Traditional Arabic" pitchFamily="18" charset="-78"/>
              <a:cs typeface="Traditional Arabic" pitchFamily="18" charset="-78"/>
            </a:endParaRPr>
          </a:p>
          <a:p>
            <a:pPr algn="just">
              <a:buFont typeface="Wingdings" pitchFamily="2" charset="2"/>
              <a:buChar char="v"/>
            </a:pPr>
            <a:r>
              <a:rPr lang="en-US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At-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Tadwir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 :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Membaca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antara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Tartil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dan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Hadr</a:t>
            </a:r>
            <a:endParaRPr lang="en-US" dirty="0"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raditional Arabic" pitchFamily="18" charset="-78"/>
                <a:cs typeface="Traditional Arabic" pitchFamily="18" charset="-78"/>
              </a:rPr>
              <a:t>3. TINGKATAN BACAAN DALAM MEMBACA AL-QUR’AN</a:t>
            </a:r>
            <a:endParaRPr lang="en-US" sz="2800" b="1" dirty="0">
              <a:solidFill>
                <a:schemeClr val="tx1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9567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19200" y="2667000"/>
            <a:ext cx="7772400" cy="1981200"/>
          </a:xfrm>
        </p:spPr>
        <p:txBody>
          <a:bodyPr>
            <a:noAutofit/>
          </a:bodyPr>
          <a:lstStyle/>
          <a:p>
            <a:pPr algn="ctr" rtl="1"/>
            <a:r>
              <a:rPr lang="ar-SA" sz="8800" b="1" dirty="0" smtClean="0">
                <a:solidFill>
                  <a:srgbClr val="FFFF00"/>
                </a:solidFill>
                <a:latin typeface="Aldhabi" pitchFamily="2" charset="-78"/>
                <a:cs typeface="Aldhabi" pitchFamily="2" charset="-78"/>
              </a:rPr>
              <a:t>والله أعلم بالصواب</a:t>
            </a:r>
            <a:endParaRPr lang="en-US" sz="8800" b="1" dirty="0">
              <a:solidFill>
                <a:srgbClr val="FFFF00"/>
              </a:solidFill>
              <a:latin typeface="Aldhabi" pitchFamily="2" charset="-78"/>
              <a:cs typeface="Aldhabi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4712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952500" y="2514600"/>
            <a:ext cx="3429000" cy="914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 rtl="1">
              <a:buNone/>
            </a:pPr>
            <a:r>
              <a:rPr lang="ar-SA" sz="4800" b="1" dirty="0" smtClean="0">
                <a:latin typeface="Aldhabi" pitchFamily="2" charset="-78"/>
                <a:cs typeface="Aldhabi" pitchFamily="2" charset="-78"/>
              </a:rPr>
              <a:t>مقدمة في علم التجويد </a:t>
            </a:r>
            <a:endParaRPr lang="en-US" sz="4800" b="1" dirty="0">
              <a:latin typeface="Aldhabi" pitchFamily="2" charset="-78"/>
              <a:cs typeface="Aldhabi" pitchFamily="2" charset="-78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905000" y="1124930"/>
            <a:ext cx="6858000" cy="11610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chemeClr val="tx1"/>
                </a:solidFill>
                <a:latin typeface="Algerian" pitchFamily="82" charset="0"/>
              </a:rPr>
              <a:t>BACA DAN TULIS AL-QUR’AN</a:t>
            </a:r>
            <a:endParaRPr lang="en-US" sz="4000" b="1" dirty="0">
              <a:solidFill>
                <a:schemeClr val="tx1"/>
              </a:solidFill>
              <a:latin typeface="Algerian" pitchFamily="82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228600" y="3124200"/>
            <a:ext cx="4876800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en-US" sz="4400" b="1" dirty="0" smtClean="0">
                <a:solidFill>
                  <a:schemeClr val="tx1"/>
                </a:solidFill>
                <a:latin typeface="Aldhabi" pitchFamily="2" charset="-78"/>
                <a:cs typeface="Aldhabi" pitchFamily="2" charset="-78"/>
              </a:rPr>
              <a:t>PENGANTAR ILMU TAJWID</a:t>
            </a:r>
            <a:endParaRPr lang="en-US" sz="4400" b="1" dirty="0">
              <a:solidFill>
                <a:schemeClr val="tx1"/>
              </a:solidFill>
              <a:latin typeface="Aldhabi" pitchFamily="2" charset="-78"/>
              <a:cs typeface="Aldhabi" pitchFamily="2" charset="-78"/>
            </a:endParaRPr>
          </a:p>
        </p:txBody>
      </p:sp>
      <p:pic>
        <p:nvPicPr>
          <p:cNvPr id="7" name="Picture 2" descr="C:\Users\LUCKY\Downloads\al-qur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057400"/>
            <a:ext cx="3600450" cy="27432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LUCKY\Downloads\20519140.15030313071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6200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5334000" y="4946073"/>
            <a:ext cx="3034145" cy="609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en-US" sz="3200" b="1" u="sng" dirty="0" smtClean="0">
                <a:solidFill>
                  <a:schemeClr val="tx1"/>
                </a:solidFill>
                <a:latin typeface="Aldhabi" pitchFamily="2" charset="-78"/>
                <a:cs typeface="Aldhabi" pitchFamily="2" charset="-78"/>
              </a:rPr>
              <a:t>GURU PENGAMPU :</a:t>
            </a:r>
            <a:endParaRPr lang="en-US" sz="3200" b="1" u="sng" dirty="0">
              <a:solidFill>
                <a:schemeClr val="tx1"/>
              </a:solidFill>
              <a:latin typeface="Aldhabi" pitchFamily="2" charset="-78"/>
              <a:cs typeface="Aldhabi" pitchFamily="2" charset="-78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4911437" y="5403273"/>
            <a:ext cx="4003963" cy="609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smtClean="0">
                <a:solidFill>
                  <a:schemeClr val="tx1"/>
                </a:solidFill>
                <a:latin typeface="Aldhabi" pitchFamily="2" charset="-78"/>
                <a:cs typeface="Aldhabi" pitchFamily="2" charset="-78"/>
              </a:rPr>
              <a:t>Lucky </a:t>
            </a:r>
            <a:r>
              <a:rPr lang="en-US" sz="3200" b="1" dirty="0" err="1" smtClean="0">
                <a:solidFill>
                  <a:schemeClr val="tx1"/>
                </a:solidFill>
                <a:latin typeface="Aldhabi" pitchFamily="2" charset="-78"/>
                <a:cs typeface="Aldhabi" pitchFamily="2" charset="-78"/>
              </a:rPr>
              <a:t>Andriyantoko</a:t>
            </a:r>
            <a:r>
              <a:rPr lang="en-US" sz="3200" b="1" dirty="0" smtClean="0">
                <a:solidFill>
                  <a:schemeClr val="tx1"/>
                </a:solidFill>
                <a:latin typeface="Aldhabi" pitchFamily="2" charset="-78"/>
                <a:cs typeface="Aldhabi" pitchFamily="2" charset="-78"/>
              </a:rPr>
              <a:t>, M. </a:t>
            </a:r>
            <a:r>
              <a:rPr lang="en-US" sz="3200" b="1" dirty="0" err="1" smtClean="0">
                <a:solidFill>
                  <a:schemeClr val="tx1"/>
                </a:solidFill>
                <a:latin typeface="Aldhabi" pitchFamily="2" charset="-78"/>
                <a:cs typeface="Aldhabi" pitchFamily="2" charset="-78"/>
              </a:rPr>
              <a:t>Pd</a:t>
            </a:r>
            <a:endParaRPr lang="en-US" sz="3200" b="1" dirty="0">
              <a:solidFill>
                <a:schemeClr val="tx1"/>
              </a:solidFill>
              <a:latin typeface="Aldhabi" pitchFamily="2" charset="-78"/>
              <a:cs typeface="Aldhabi" pitchFamily="2" charset="-78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152400" y="6172200"/>
            <a:ext cx="5257800" cy="609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en-US" sz="3200" b="1" dirty="0" err="1" smtClean="0">
                <a:solidFill>
                  <a:schemeClr val="tx1"/>
                </a:solidFill>
                <a:latin typeface="Aldhabi" pitchFamily="2" charset="-78"/>
                <a:cs typeface="Aldhabi" pitchFamily="2" charset="-78"/>
              </a:rPr>
              <a:t>Untuk</a:t>
            </a:r>
            <a:r>
              <a:rPr lang="en-US" sz="3200" b="1" dirty="0" smtClean="0">
                <a:solidFill>
                  <a:schemeClr val="tx1"/>
                </a:solidFill>
                <a:latin typeface="Aldhabi" pitchFamily="2" charset="-78"/>
                <a:cs typeface="Aldhabi" pitchFamily="2" charset="-78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ldhabi" pitchFamily="2" charset="-78"/>
                <a:cs typeface="Aldhabi" pitchFamily="2" charset="-78"/>
              </a:rPr>
              <a:t>siswa</a:t>
            </a:r>
            <a:r>
              <a:rPr lang="en-US" sz="3200" b="1" dirty="0" smtClean="0">
                <a:solidFill>
                  <a:schemeClr val="tx1"/>
                </a:solidFill>
                <a:latin typeface="Aldhabi" pitchFamily="2" charset="-78"/>
                <a:cs typeface="Aldhabi" pitchFamily="2" charset="-78"/>
              </a:rPr>
              <a:t>/</a:t>
            </a:r>
            <a:r>
              <a:rPr lang="en-US" sz="3200" b="1" dirty="0" err="1" smtClean="0">
                <a:solidFill>
                  <a:schemeClr val="tx1"/>
                </a:solidFill>
                <a:latin typeface="Aldhabi" pitchFamily="2" charset="-78"/>
                <a:cs typeface="Aldhabi" pitchFamily="2" charset="-78"/>
              </a:rPr>
              <a:t>siswi</a:t>
            </a:r>
            <a:r>
              <a:rPr lang="en-US" sz="3200" b="1" dirty="0" smtClean="0">
                <a:solidFill>
                  <a:schemeClr val="tx1"/>
                </a:solidFill>
                <a:latin typeface="Aldhabi" pitchFamily="2" charset="-78"/>
                <a:cs typeface="Aldhabi" pitchFamily="2" charset="-78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ldhabi" pitchFamily="2" charset="-78"/>
                <a:cs typeface="Aldhabi" pitchFamily="2" charset="-78"/>
              </a:rPr>
              <a:t>kelas</a:t>
            </a:r>
            <a:r>
              <a:rPr lang="en-US" sz="3200" b="1" dirty="0" smtClean="0">
                <a:solidFill>
                  <a:schemeClr val="tx1"/>
                </a:solidFill>
                <a:latin typeface="Aldhabi" pitchFamily="2" charset="-78"/>
                <a:cs typeface="Aldhabi" pitchFamily="2" charset="-78"/>
              </a:rPr>
              <a:t> 10 SMK </a:t>
            </a:r>
            <a:r>
              <a:rPr lang="en-US" sz="3200" b="1" dirty="0" err="1" smtClean="0">
                <a:solidFill>
                  <a:schemeClr val="tx1"/>
                </a:solidFill>
                <a:latin typeface="Aldhabi" pitchFamily="2" charset="-78"/>
                <a:cs typeface="Aldhabi" pitchFamily="2" charset="-78"/>
              </a:rPr>
              <a:t>Yadika</a:t>
            </a:r>
            <a:r>
              <a:rPr lang="en-US" sz="3200" b="1" dirty="0" smtClean="0">
                <a:solidFill>
                  <a:schemeClr val="tx1"/>
                </a:solidFill>
                <a:latin typeface="Aldhabi" pitchFamily="2" charset="-78"/>
                <a:cs typeface="Aldhabi" pitchFamily="2" charset="-78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ldhabi" pitchFamily="2" charset="-78"/>
                <a:cs typeface="Aldhabi" pitchFamily="2" charset="-78"/>
              </a:rPr>
              <a:t>Bangil</a:t>
            </a:r>
            <a:r>
              <a:rPr lang="en-US" sz="3200" b="1" dirty="0" smtClean="0">
                <a:solidFill>
                  <a:schemeClr val="tx1"/>
                </a:solidFill>
                <a:latin typeface="Aldhabi" pitchFamily="2" charset="-78"/>
                <a:cs typeface="Aldhabi" pitchFamily="2" charset="-78"/>
              </a:rPr>
              <a:t> </a:t>
            </a:r>
            <a:endParaRPr lang="en-US" sz="3200" b="1" dirty="0">
              <a:solidFill>
                <a:schemeClr val="tx1"/>
              </a:solidFill>
              <a:latin typeface="Aldhabi" pitchFamily="2" charset="-78"/>
              <a:cs typeface="Aldhabi" pitchFamily="2" charset="-78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3429000" y="609600"/>
            <a:ext cx="3429000" cy="914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 rtl="1">
              <a:buNone/>
            </a:pPr>
            <a:r>
              <a:rPr lang="ar-SA" sz="4800" b="1" dirty="0" smtClean="0">
                <a:latin typeface="Aldhabi" pitchFamily="2" charset="-78"/>
                <a:cs typeface="Aldhabi" pitchFamily="2" charset="-78"/>
              </a:rPr>
              <a:t>قراءة وكتابة القؤآن</a:t>
            </a:r>
            <a:endParaRPr lang="en-US" sz="4800" b="1" dirty="0">
              <a:latin typeface="Aldhabi" pitchFamily="2" charset="-78"/>
              <a:cs typeface="Aldhabi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9369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7772400" cy="1189038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lgerian" pitchFamily="82" charset="0"/>
              </a:rPr>
              <a:t>BAB 2</a:t>
            </a:r>
            <a:br>
              <a:rPr lang="en-US" b="1" dirty="0" smtClean="0">
                <a:solidFill>
                  <a:schemeClr val="tx1"/>
                </a:solidFill>
                <a:latin typeface="Algerian" pitchFamily="82" charset="0"/>
              </a:rPr>
            </a:br>
            <a:r>
              <a:rPr lang="en-US" b="1" dirty="0" smtClean="0">
                <a:solidFill>
                  <a:schemeClr val="tx1"/>
                </a:solidFill>
                <a:latin typeface="Algerian" pitchFamily="82" charset="0"/>
              </a:rPr>
              <a:t>A. PENGANTAR ILMU TAJWID</a:t>
            </a:r>
            <a:endParaRPr lang="en-US" b="1" dirty="0">
              <a:solidFill>
                <a:schemeClr val="tx1"/>
              </a:solidFill>
              <a:latin typeface="Algerian" pitchFamily="82" charset="0"/>
            </a:endParaRPr>
          </a:p>
        </p:txBody>
      </p:sp>
      <p:pic>
        <p:nvPicPr>
          <p:cNvPr id="5" name="Picture 2" descr="C:\Users\LUCKY\Downloads\1241485shutterstock-144203029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700" y="2438400"/>
            <a:ext cx="3543300" cy="2362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193161405"/>
              </p:ext>
            </p:extLst>
          </p:nvPr>
        </p:nvGraphicFramePr>
        <p:xfrm>
          <a:off x="228600" y="2438400"/>
          <a:ext cx="4724400" cy="347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-228600" y="1981200"/>
            <a:ext cx="4191000" cy="594519"/>
          </a:xfrm>
          <a:prstGeom prst="rect">
            <a:avLst/>
          </a:prstGeom>
        </p:spPr>
        <p:txBody>
          <a:bodyPr bIns="91440" anchor="b" anchorCtr="0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MATERI POKOK</a:t>
            </a:r>
            <a:endParaRPr lang="en-US" sz="2800" b="1" dirty="0">
              <a:solidFill>
                <a:schemeClr val="tx1"/>
              </a:solidFill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21769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raditional Arabic" pitchFamily="18" charset="-78"/>
                <a:cs typeface="Traditional Arabic" pitchFamily="18" charset="-78"/>
              </a:rPr>
              <a:t>1</a:t>
            </a:r>
            <a:r>
              <a:rPr lang="en-US" sz="3200" b="1" dirty="0" smtClean="0">
                <a:solidFill>
                  <a:schemeClr val="tx1"/>
                </a:solidFill>
                <a:latin typeface="Traditional Arabic" pitchFamily="18" charset="-78"/>
                <a:cs typeface="Traditional Arabic" pitchFamily="18" charset="-78"/>
              </a:rPr>
              <a:t>. PENGERTIAN DAN DASAR HUKUM MEMPELAJARI ILMU TAJWID </a:t>
            </a:r>
            <a:endParaRPr lang="en-US" sz="3200" b="1" dirty="0">
              <a:solidFill>
                <a:schemeClr val="tx1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3434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b="1" dirty="0" smtClean="0">
                <a:latin typeface="Traditional Arabic" pitchFamily="18" charset="-78"/>
                <a:cs typeface="Traditional Arabic" pitchFamily="18" charset="-78"/>
              </a:rPr>
              <a:t>A. PENGERTIAN</a:t>
            </a:r>
          </a:p>
          <a:p>
            <a:pPr marL="0" indent="0" algn="just">
              <a:buNone/>
            </a:pPr>
            <a:r>
              <a:rPr lang="en-US" b="1" dirty="0" err="1" smtClean="0">
                <a:latin typeface="Traditional Arabic" pitchFamily="18" charset="-78"/>
                <a:cs typeface="Traditional Arabic" pitchFamily="18" charset="-78"/>
              </a:rPr>
              <a:t>Tajwid</a:t>
            </a:r>
            <a:r>
              <a:rPr lang="ar-SA" b="1" dirty="0" smtClean="0">
                <a:latin typeface="Traditional Arabic" pitchFamily="18" charset="-78"/>
                <a:cs typeface="Traditional Arabic" pitchFamily="18" charset="-78"/>
              </a:rPr>
              <a:t>تَجْوِيْدٌ</a:t>
            </a:r>
            <a:r>
              <a:rPr lang="ar-SA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merupakan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dirty="0" err="1">
                <a:latin typeface="Traditional Arabic" pitchFamily="18" charset="-78"/>
                <a:cs typeface="Traditional Arabic" pitchFamily="18" charset="-78"/>
              </a:rPr>
              <a:t>bentuk</a:t>
            </a:r>
            <a:r>
              <a:rPr lang="en-US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dirty="0" err="1">
                <a:latin typeface="Traditional Arabic" pitchFamily="18" charset="-78"/>
                <a:cs typeface="Traditional Arabic" pitchFamily="18" charset="-78"/>
              </a:rPr>
              <a:t>masdar</a:t>
            </a:r>
            <a:r>
              <a:rPr lang="en-US" dirty="0">
                <a:latin typeface="Traditional Arabic" pitchFamily="18" charset="-78"/>
                <a:cs typeface="Traditional Arabic" pitchFamily="18" charset="-78"/>
              </a:rPr>
              <a:t>, </a:t>
            </a:r>
            <a:r>
              <a:rPr lang="en-US" dirty="0" err="1">
                <a:latin typeface="Traditional Arabic" pitchFamily="18" charset="-78"/>
                <a:cs typeface="Traditional Arabic" pitchFamily="18" charset="-78"/>
              </a:rPr>
              <a:t>berakar</a:t>
            </a:r>
            <a:r>
              <a:rPr lang="en-US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dirty="0" err="1">
                <a:latin typeface="Traditional Arabic" pitchFamily="18" charset="-78"/>
                <a:cs typeface="Traditional Arabic" pitchFamily="18" charset="-78"/>
              </a:rPr>
              <a:t>dari</a:t>
            </a:r>
            <a:r>
              <a:rPr lang="en-US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dirty="0" err="1">
                <a:latin typeface="Traditional Arabic" pitchFamily="18" charset="-78"/>
                <a:cs typeface="Traditional Arabic" pitchFamily="18" charset="-78"/>
              </a:rPr>
              <a:t>fiil</a:t>
            </a:r>
            <a:r>
              <a:rPr lang="en-US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madhi</a:t>
            </a:r>
            <a:r>
              <a:rPr lang="ar-SA" b="1" dirty="0" smtClean="0">
                <a:latin typeface="Traditional Arabic" pitchFamily="18" charset="-78"/>
                <a:cs typeface="Traditional Arabic" pitchFamily="18" charset="-78"/>
              </a:rPr>
              <a:t>جَوَّدَ</a:t>
            </a:r>
            <a:r>
              <a:rPr lang="ar-SA" dirty="0">
                <a:latin typeface="Traditional Arabic" pitchFamily="18" charset="-78"/>
                <a:cs typeface="Traditional Arabic" pitchFamily="18" charset="-78"/>
              </a:rPr>
              <a:t>  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 yang </a:t>
            </a:r>
            <a:r>
              <a:rPr lang="en-US" dirty="0" err="1">
                <a:latin typeface="Traditional Arabic" pitchFamily="18" charset="-78"/>
                <a:cs typeface="Traditional Arabic" pitchFamily="18" charset="-78"/>
              </a:rPr>
              <a:t>berarti</a:t>
            </a:r>
            <a:r>
              <a:rPr lang="en-US" dirty="0">
                <a:latin typeface="Traditional Arabic" pitchFamily="18" charset="-78"/>
                <a:cs typeface="Traditional Arabic" pitchFamily="18" charset="-78"/>
              </a:rPr>
              <a:t> “</a:t>
            </a:r>
            <a:r>
              <a:rPr lang="en-US" dirty="0" err="1">
                <a:latin typeface="Traditional Arabic" pitchFamily="18" charset="-78"/>
                <a:cs typeface="Traditional Arabic" pitchFamily="18" charset="-78"/>
              </a:rPr>
              <a:t>membaguskan</a:t>
            </a:r>
            <a:r>
              <a:rPr lang="en-US" dirty="0">
                <a:latin typeface="Traditional Arabic" pitchFamily="18" charset="-78"/>
                <a:cs typeface="Traditional Arabic" pitchFamily="18" charset="-78"/>
              </a:rPr>
              <a:t>“.  </a:t>
            </a:r>
            <a:r>
              <a:rPr lang="en-US" i="1" dirty="0">
                <a:latin typeface="Traditional Arabic" pitchFamily="18" charset="-78"/>
                <a:cs typeface="Traditional Arabic" pitchFamily="18" charset="-78"/>
              </a:rPr>
              <a:t>Muhammad Mahmud </a:t>
            </a:r>
            <a:r>
              <a:rPr lang="en-US" dirty="0" err="1">
                <a:latin typeface="Traditional Arabic" pitchFamily="18" charset="-78"/>
                <a:cs typeface="Traditional Arabic" pitchFamily="18" charset="-78"/>
              </a:rPr>
              <a:t>dalam</a:t>
            </a:r>
            <a:r>
              <a:rPr lang="en-US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dirty="0" err="1">
                <a:latin typeface="Traditional Arabic" pitchFamily="18" charset="-78"/>
                <a:cs typeface="Traditional Arabic" pitchFamily="18" charset="-78"/>
              </a:rPr>
              <a:t>Hidayatul</a:t>
            </a:r>
            <a:r>
              <a:rPr lang="en-US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dirty="0" err="1">
                <a:latin typeface="Traditional Arabic" pitchFamily="18" charset="-78"/>
                <a:cs typeface="Traditional Arabic" pitchFamily="18" charset="-78"/>
              </a:rPr>
              <a:t>mustafiq</a:t>
            </a:r>
            <a:r>
              <a:rPr lang="en-US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dirty="0" err="1">
                <a:latin typeface="Traditional Arabic" pitchFamily="18" charset="-78"/>
                <a:cs typeface="Traditional Arabic" pitchFamily="18" charset="-78"/>
              </a:rPr>
              <a:t>memberikan</a:t>
            </a:r>
            <a:r>
              <a:rPr lang="en-US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dirty="0" err="1">
                <a:latin typeface="Traditional Arabic" pitchFamily="18" charset="-78"/>
                <a:cs typeface="Traditional Arabic" pitchFamily="18" charset="-78"/>
              </a:rPr>
              <a:t>batasan</a:t>
            </a:r>
            <a:r>
              <a:rPr lang="en-US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dirty="0" err="1">
                <a:latin typeface="Traditional Arabic" pitchFamily="18" charset="-78"/>
                <a:cs typeface="Traditional Arabic" pitchFamily="18" charset="-78"/>
              </a:rPr>
              <a:t>arti</a:t>
            </a:r>
            <a:r>
              <a:rPr lang="en-US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dirty="0" err="1">
                <a:latin typeface="Traditional Arabic" pitchFamily="18" charset="-78"/>
                <a:cs typeface="Traditional Arabic" pitchFamily="18" charset="-78"/>
              </a:rPr>
              <a:t>tajwid</a:t>
            </a:r>
            <a:r>
              <a:rPr lang="en-US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dirty="0" err="1">
                <a:latin typeface="Traditional Arabic" pitchFamily="18" charset="-78"/>
                <a:cs typeface="Traditional Arabic" pitchFamily="18" charset="-78"/>
              </a:rPr>
              <a:t>dengan</a:t>
            </a:r>
            <a:r>
              <a:rPr lang="en-US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b="1" dirty="0" smtClean="0">
                <a:latin typeface="Traditional Arabic" pitchFamily="18" charset="-78"/>
                <a:cs typeface="Traditional Arabic" pitchFamily="18" charset="-78"/>
              </a:rPr>
              <a:t>الاِتْيَانُ</a:t>
            </a:r>
            <a:r>
              <a:rPr lang="ar-SA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b="1" dirty="0" smtClean="0">
                <a:latin typeface="Traditional Arabic" pitchFamily="18" charset="-78"/>
                <a:cs typeface="Traditional Arabic" pitchFamily="18" charset="-78"/>
              </a:rPr>
              <a:t>بِالْجَيِّدِ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 yang </a:t>
            </a:r>
            <a:r>
              <a:rPr lang="en-US" dirty="0" err="1">
                <a:latin typeface="Traditional Arabic" pitchFamily="18" charset="-78"/>
                <a:cs typeface="Traditional Arabic" pitchFamily="18" charset="-78"/>
              </a:rPr>
              <a:t>berarti</a:t>
            </a:r>
            <a:r>
              <a:rPr lang="en-US" dirty="0">
                <a:latin typeface="Traditional Arabic" pitchFamily="18" charset="-78"/>
                <a:cs typeface="Traditional Arabic" pitchFamily="18" charset="-78"/>
              </a:rPr>
              <a:t> ‘’</a:t>
            </a:r>
            <a:r>
              <a:rPr lang="en-US" dirty="0" err="1">
                <a:latin typeface="Traditional Arabic" pitchFamily="18" charset="-78"/>
                <a:cs typeface="Traditional Arabic" pitchFamily="18" charset="-78"/>
              </a:rPr>
              <a:t>memberikan</a:t>
            </a:r>
            <a:r>
              <a:rPr lang="en-US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dirty="0" err="1">
                <a:latin typeface="Traditional Arabic" pitchFamily="18" charset="-78"/>
                <a:cs typeface="Traditional Arabic" pitchFamily="18" charset="-78"/>
              </a:rPr>
              <a:t>dengan</a:t>
            </a:r>
            <a:r>
              <a:rPr lang="en-US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dirty="0" err="1">
                <a:latin typeface="Traditional Arabic" pitchFamily="18" charset="-78"/>
                <a:cs typeface="Traditional Arabic" pitchFamily="18" charset="-78"/>
              </a:rPr>
              <a:t>baik</a:t>
            </a:r>
            <a:r>
              <a:rPr lang="en-US" dirty="0">
                <a:latin typeface="Traditional Arabic" pitchFamily="18" charset="-78"/>
                <a:cs typeface="Traditional Arabic" pitchFamily="18" charset="-78"/>
              </a:rPr>
              <a:t>”. </a:t>
            </a:r>
            <a:r>
              <a:rPr lang="en-US" dirty="0" err="1">
                <a:latin typeface="Traditional Arabic" pitchFamily="18" charset="-78"/>
                <a:cs typeface="Traditional Arabic" pitchFamily="18" charset="-78"/>
              </a:rPr>
              <a:t>Sedangkan</a:t>
            </a:r>
            <a:r>
              <a:rPr lang="en-US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dirty="0" err="1">
                <a:latin typeface="Traditional Arabic" pitchFamily="18" charset="-78"/>
                <a:cs typeface="Traditional Arabic" pitchFamily="18" charset="-78"/>
              </a:rPr>
              <a:t>menurut</a:t>
            </a:r>
            <a:r>
              <a:rPr lang="en-US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dirty="0" err="1">
                <a:latin typeface="Traditional Arabic" pitchFamily="18" charset="-78"/>
                <a:cs typeface="Traditional Arabic" pitchFamily="18" charset="-78"/>
              </a:rPr>
              <a:t>arti</a:t>
            </a:r>
            <a:r>
              <a:rPr lang="en-US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istilahnya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 :</a:t>
            </a:r>
          </a:p>
          <a:p>
            <a:pPr marL="0" indent="0" algn="just">
              <a:buNone/>
            </a:pPr>
            <a:endParaRPr lang="en-US" dirty="0" smtClean="0">
              <a:latin typeface="Traditional Arabic" pitchFamily="18" charset="-78"/>
              <a:cs typeface="Traditional Arabic" pitchFamily="18" charset="-78"/>
            </a:endParaRPr>
          </a:p>
          <a:p>
            <a:pPr marL="0" indent="0" algn="just">
              <a:buNone/>
            </a:pPr>
            <a:r>
              <a:rPr lang="en-US" dirty="0">
                <a:latin typeface="Traditional Arabic" pitchFamily="18" charset="-78"/>
                <a:cs typeface="Traditional Arabic" pitchFamily="18" charset="-78"/>
              </a:rPr>
              <a:t>“</a:t>
            </a:r>
            <a:r>
              <a:rPr lang="en-US" b="1" dirty="0" err="1">
                <a:latin typeface="Traditional Arabic" pitchFamily="18" charset="-78"/>
                <a:cs typeface="Traditional Arabic" pitchFamily="18" charset="-78"/>
              </a:rPr>
              <a:t>Ilmu</a:t>
            </a:r>
            <a:r>
              <a:rPr lang="en-US" b="1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b="1" dirty="0" err="1">
                <a:latin typeface="Traditional Arabic" pitchFamily="18" charset="-78"/>
                <a:cs typeface="Traditional Arabic" pitchFamily="18" charset="-78"/>
              </a:rPr>
              <a:t>T</a:t>
            </a:r>
            <a:r>
              <a:rPr lang="en-US" b="1" dirty="0" err="1" smtClean="0">
                <a:latin typeface="Traditional Arabic" pitchFamily="18" charset="-78"/>
                <a:cs typeface="Traditional Arabic" pitchFamily="18" charset="-78"/>
              </a:rPr>
              <a:t>ajwid</a:t>
            </a:r>
            <a:r>
              <a:rPr lang="en-US" b="1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dirty="0" err="1">
                <a:latin typeface="Traditional Arabic" pitchFamily="18" charset="-78"/>
                <a:cs typeface="Traditional Arabic" pitchFamily="18" charset="-78"/>
              </a:rPr>
              <a:t>adalah</a:t>
            </a:r>
            <a:r>
              <a:rPr lang="en-US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dirty="0" err="1">
                <a:latin typeface="Traditional Arabic" pitchFamily="18" charset="-78"/>
                <a:cs typeface="Traditional Arabic" pitchFamily="18" charset="-78"/>
              </a:rPr>
              <a:t>ilmu</a:t>
            </a:r>
            <a:r>
              <a:rPr lang="en-US" dirty="0">
                <a:latin typeface="Traditional Arabic" pitchFamily="18" charset="-78"/>
                <a:cs typeface="Traditional Arabic" pitchFamily="18" charset="-78"/>
              </a:rPr>
              <a:t> yang </a:t>
            </a:r>
            <a:r>
              <a:rPr lang="en-US" dirty="0" err="1">
                <a:latin typeface="Traditional Arabic" pitchFamily="18" charset="-78"/>
                <a:cs typeface="Traditional Arabic" pitchFamily="18" charset="-78"/>
              </a:rPr>
              <a:t>berguna</a:t>
            </a:r>
            <a:r>
              <a:rPr lang="en-US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dirty="0" err="1">
                <a:latin typeface="Traditional Arabic" pitchFamily="18" charset="-78"/>
                <a:cs typeface="Traditional Arabic" pitchFamily="18" charset="-78"/>
              </a:rPr>
              <a:t>untuk</a:t>
            </a:r>
            <a:r>
              <a:rPr lang="en-US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dirty="0" err="1">
                <a:latin typeface="Traditional Arabic" pitchFamily="18" charset="-78"/>
                <a:cs typeface="Traditional Arabic" pitchFamily="18" charset="-78"/>
              </a:rPr>
              <a:t>mengetahui</a:t>
            </a:r>
            <a:r>
              <a:rPr lang="en-US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dirty="0" err="1">
                <a:latin typeface="Traditional Arabic" pitchFamily="18" charset="-78"/>
                <a:cs typeface="Traditional Arabic" pitchFamily="18" charset="-78"/>
              </a:rPr>
              <a:t>bagaimana</a:t>
            </a:r>
            <a:r>
              <a:rPr lang="en-US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dirty="0" err="1">
                <a:latin typeface="Traditional Arabic" pitchFamily="18" charset="-78"/>
                <a:cs typeface="Traditional Arabic" pitchFamily="18" charset="-78"/>
              </a:rPr>
              <a:t>cara</a:t>
            </a:r>
            <a:r>
              <a:rPr lang="en-US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melafalkan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dirty="0" err="1">
                <a:latin typeface="Traditional Arabic" pitchFamily="18" charset="-78"/>
                <a:cs typeface="Traditional Arabic" pitchFamily="18" charset="-78"/>
              </a:rPr>
              <a:t>huruf</a:t>
            </a:r>
            <a:r>
              <a:rPr lang="en-US" dirty="0">
                <a:latin typeface="Traditional Arabic" pitchFamily="18" charset="-78"/>
                <a:cs typeface="Traditional Arabic" pitchFamily="18" charset="-78"/>
              </a:rPr>
              <a:t> yang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baik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dirty="0" err="1">
                <a:latin typeface="Traditional Arabic" pitchFamily="18" charset="-78"/>
                <a:cs typeface="Traditional Arabic" pitchFamily="18" charset="-78"/>
              </a:rPr>
              <a:t>dan</a:t>
            </a:r>
            <a:r>
              <a:rPr lang="en-US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benar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, </a:t>
            </a:r>
            <a:r>
              <a:rPr lang="en-US" dirty="0" err="1">
                <a:latin typeface="Traditional Arabic" pitchFamily="18" charset="-78"/>
                <a:cs typeface="Traditional Arabic" pitchFamily="18" charset="-78"/>
              </a:rPr>
              <a:t>baik</a:t>
            </a:r>
            <a:r>
              <a:rPr lang="en-US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dirty="0" err="1">
                <a:latin typeface="Traditional Arabic" pitchFamily="18" charset="-78"/>
                <a:cs typeface="Traditional Arabic" pitchFamily="18" charset="-78"/>
              </a:rPr>
              <a:t>berkaitan</a:t>
            </a:r>
            <a:r>
              <a:rPr lang="en-US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dirty="0" err="1">
                <a:latin typeface="Traditional Arabic" pitchFamily="18" charset="-78"/>
                <a:cs typeface="Traditional Arabic" pitchFamily="18" charset="-78"/>
              </a:rPr>
              <a:t>dengan</a:t>
            </a:r>
            <a:r>
              <a:rPr lang="en-US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sifat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, mad</a:t>
            </a:r>
            <a:r>
              <a:rPr lang="en-US" dirty="0">
                <a:latin typeface="Traditional Arabic" pitchFamily="18" charset="-78"/>
                <a:cs typeface="Traditional Arabic" pitchFamily="18" charset="-78"/>
              </a:rPr>
              <a:t>, </a:t>
            </a:r>
            <a:r>
              <a:rPr lang="en-US" dirty="0" err="1">
                <a:latin typeface="Traditional Arabic" pitchFamily="18" charset="-78"/>
                <a:cs typeface="Traditional Arabic" pitchFamily="18" charset="-78"/>
              </a:rPr>
              <a:t>dan</a:t>
            </a:r>
            <a:r>
              <a:rPr lang="en-US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dirty="0" err="1">
                <a:latin typeface="Traditional Arabic" pitchFamily="18" charset="-78"/>
                <a:cs typeface="Traditional Arabic" pitchFamily="18" charset="-78"/>
              </a:rPr>
              <a:t>sebagainya</a:t>
            </a:r>
            <a:r>
              <a:rPr lang="en-US" dirty="0">
                <a:latin typeface="Traditional Arabic" pitchFamily="18" charset="-78"/>
                <a:cs typeface="Traditional Arabic" pitchFamily="18" charset="-78"/>
              </a:rPr>
              <a:t>, </a:t>
            </a:r>
            <a:r>
              <a:rPr lang="en-US" dirty="0" err="1">
                <a:latin typeface="Traditional Arabic" pitchFamily="18" charset="-78"/>
                <a:cs typeface="Traditional Arabic" pitchFamily="18" charset="-78"/>
              </a:rPr>
              <a:t>misalnya</a:t>
            </a:r>
            <a:r>
              <a:rPr lang="en-US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dirty="0" err="1">
                <a:latin typeface="Traditional Arabic" pitchFamily="18" charset="-78"/>
                <a:cs typeface="Traditional Arabic" pitchFamily="18" charset="-78"/>
              </a:rPr>
              <a:t>Tarqiq</a:t>
            </a:r>
            <a:r>
              <a:rPr lang="en-US" dirty="0">
                <a:latin typeface="Traditional Arabic" pitchFamily="18" charset="-78"/>
                <a:cs typeface="Traditional Arabic" pitchFamily="18" charset="-78"/>
              </a:rPr>
              <a:t>, </a:t>
            </a:r>
            <a:r>
              <a:rPr lang="en-US" dirty="0" err="1">
                <a:latin typeface="Traditional Arabic" pitchFamily="18" charset="-78"/>
                <a:cs typeface="Traditional Arabic" pitchFamily="18" charset="-78"/>
              </a:rPr>
              <a:t>Tafhim</a:t>
            </a:r>
            <a:r>
              <a:rPr lang="en-US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dirty="0" err="1">
                <a:latin typeface="Traditional Arabic" pitchFamily="18" charset="-78"/>
                <a:cs typeface="Traditional Arabic" pitchFamily="18" charset="-78"/>
              </a:rPr>
              <a:t>dan</a:t>
            </a:r>
            <a:r>
              <a:rPr lang="en-US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selain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keduanya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.’’</a:t>
            </a:r>
            <a:endParaRPr lang="en-US" dirty="0">
              <a:latin typeface="Traditional Arabic" pitchFamily="18" charset="-78"/>
              <a:cs typeface="Traditional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9883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066800"/>
            <a:ext cx="5410200" cy="5334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  <a:latin typeface="Traditional Arabic" pitchFamily="18" charset="-78"/>
                <a:cs typeface="Traditional Arabic" pitchFamily="18" charset="-78"/>
              </a:rPr>
              <a:t>POKOK BAHASAN ILMU TAJWID</a:t>
            </a:r>
            <a:endParaRPr lang="en-US" sz="2400" b="1" dirty="0">
              <a:solidFill>
                <a:schemeClr val="tx1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b="1" dirty="0" smtClean="0">
                <a:latin typeface="Traditional Arabic" pitchFamily="18" charset="-78"/>
                <a:cs typeface="Traditional Arabic" pitchFamily="18" charset="-78"/>
              </a:rPr>
              <a:t>Ada yang </a:t>
            </a:r>
            <a:r>
              <a:rPr lang="en-US" b="1" dirty="0" err="1" smtClean="0">
                <a:latin typeface="Traditional Arabic" pitchFamily="18" charset="-78"/>
                <a:cs typeface="Traditional Arabic" pitchFamily="18" charset="-78"/>
              </a:rPr>
              <a:t>membagi</a:t>
            </a:r>
            <a:r>
              <a:rPr lang="en-US" b="1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b="1" dirty="0" err="1" smtClean="0">
                <a:latin typeface="Traditional Arabic" pitchFamily="18" charset="-78"/>
                <a:cs typeface="Traditional Arabic" pitchFamily="18" charset="-78"/>
              </a:rPr>
              <a:t>menjadi</a:t>
            </a:r>
            <a:r>
              <a:rPr lang="en-US" b="1" dirty="0" smtClean="0">
                <a:latin typeface="Traditional Arabic" pitchFamily="18" charset="-78"/>
                <a:cs typeface="Traditional Arabic" pitchFamily="18" charset="-78"/>
              </a:rPr>
              <a:t> 2 </a:t>
            </a:r>
            <a:r>
              <a:rPr lang="en-US" b="1" dirty="0" err="1" smtClean="0">
                <a:latin typeface="Traditional Arabic" pitchFamily="18" charset="-78"/>
                <a:cs typeface="Traditional Arabic" pitchFamily="18" charset="-78"/>
              </a:rPr>
              <a:t>pokok</a:t>
            </a:r>
            <a:r>
              <a:rPr lang="en-US" b="1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b="1" dirty="0" err="1" smtClean="0">
                <a:latin typeface="Traditional Arabic" pitchFamily="18" charset="-78"/>
                <a:cs typeface="Traditional Arabic" pitchFamily="18" charset="-78"/>
              </a:rPr>
              <a:t>bahasan</a:t>
            </a:r>
            <a:r>
              <a:rPr lang="en-US" b="1" dirty="0" smtClean="0">
                <a:latin typeface="Traditional Arabic" pitchFamily="18" charset="-78"/>
                <a:cs typeface="Traditional Arabic" pitchFamily="18" charset="-78"/>
              </a:rPr>
              <a:t>, </a:t>
            </a:r>
            <a:r>
              <a:rPr lang="en-US" b="1" dirty="0" err="1" smtClean="0">
                <a:latin typeface="Traditional Arabic" pitchFamily="18" charset="-78"/>
                <a:cs typeface="Traditional Arabic" pitchFamily="18" charset="-78"/>
              </a:rPr>
              <a:t>yaitu</a:t>
            </a:r>
            <a:r>
              <a:rPr lang="en-US" b="1" dirty="0" smtClean="0">
                <a:latin typeface="Traditional Arabic" pitchFamily="18" charset="-78"/>
                <a:cs typeface="Traditional Arabic" pitchFamily="18" charset="-78"/>
              </a:rPr>
              <a:t> :</a:t>
            </a:r>
          </a:p>
          <a:p>
            <a:pPr algn="just"/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Haqqul</a:t>
            </a:r>
            <a:r>
              <a:rPr lang="en-US" dirty="0">
                <a:latin typeface="Traditional Arabic" pitchFamily="18" charset="-78"/>
                <a:cs typeface="Traditional Arabic" pitchFamily="18" charset="-78"/>
              </a:rPr>
              <a:t> </a:t>
            </a:r>
            <a:r>
              <a:rPr lang="en-US" dirty="0" err="1">
                <a:latin typeface="Traditional Arabic" pitchFamily="18" charset="-78"/>
                <a:cs typeface="Traditional Arabic" pitchFamily="18" charset="-78"/>
              </a:rPr>
              <a:t>Huruf</a:t>
            </a:r>
            <a:r>
              <a:rPr lang="en-US" dirty="0">
                <a:latin typeface="Traditional Arabic" pitchFamily="18" charset="-78"/>
                <a:cs typeface="Traditional Arabic" pitchFamily="18" charset="-78"/>
              </a:rPr>
              <a:t> (</a:t>
            </a:r>
            <a:r>
              <a:rPr lang="ar-SA" dirty="0">
                <a:latin typeface="Traditional Arabic" pitchFamily="18" charset="-78"/>
                <a:cs typeface="Traditional Arabic" pitchFamily="18" charset="-78"/>
              </a:rPr>
              <a:t>حَقُّ الْحُرُوْفِ</a:t>
            </a:r>
            <a:r>
              <a:rPr lang="en-US" dirty="0">
                <a:latin typeface="Traditional Arabic" pitchFamily="18" charset="-78"/>
                <a:cs typeface="Traditional Arabic" pitchFamily="18" charset="-78"/>
              </a:rPr>
              <a:t>), </a:t>
            </a:r>
            <a:r>
              <a:rPr lang="en-US" dirty="0" err="1">
                <a:latin typeface="Traditional Arabic" pitchFamily="18" charset="-78"/>
                <a:cs typeface="Traditional Arabic" pitchFamily="18" charset="-78"/>
              </a:rPr>
              <a:t>yaitu</a:t>
            </a:r>
            <a:r>
              <a:rPr lang="en-US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dirty="0" err="1">
                <a:latin typeface="Traditional Arabic" pitchFamily="18" charset="-78"/>
                <a:cs typeface="Traditional Arabic" pitchFamily="18" charset="-78"/>
              </a:rPr>
              <a:t>segala</a:t>
            </a:r>
            <a:r>
              <a:rPr lang="en-US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dirty="0" err="1">
                <a:latin typeface="Traditional Arabic" pitchFamily="18" charset="-78"/>
                <a:cs typeface="Traditional Arabic" pitchFamily="18" charset="-78"/>
              </a:rPr>
              <a:t>sesuatu</a:t>
            </a:r>
            <a:r>
              <a:rPr lang="en-US" dirty="0">
                <a:latin typeface="Traditional Arabic" pitchFamily="18" charset="-78"/>
                <a:cs typeface="Traditional Arabic" pitchFamily="18" charset="-78"/>
              </a:rPr>
              <a:t> yang </a:t>
            </a:r>
            <a:r>
              <a:rPr lang="en-US" dirty="0" err="1">
                <a:latin typeface="Traditional Arabic" pitchFamily="18" charset="-78"/>
                <a:cs typeface="Traditional Arabic" pitchFamily="18" charset="-78"/>
              </a:rPr>
              <a:t>lazimat</a:t>
            </a:r>
            <a:r>
              <a:rPr lang="en-US" dirty="0">
                <a:latin typeface="Traditional Arabic" pitchFamily="18" charset="-78"/>
                <a:cs typeface="Traditional Arabic" pitchFamily="18" charset="-78"/>
              </a:rPr>
              <a:t> (</a:t>
            </a:r>
            <a:r>
              <a:rPr lang="en-US" dirty="0" err="1">
                <a:latin typeface="Traditional Arabic" pitchFamily="18" charset="-78"/>
                <a:cs typeface="Traditional Arabic" pitchFamily="18" charset="-78"/>
              </a:rPr>
              <a:t>wajib</a:t>
            </a:r>
            <a:r>
              <a:rPr lang="en-US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dirty="0" err="1">
                <a:latin typeface="Traditional Arabic" pitchFamily="18" charset="-78"/>
                <a:cs typeface="Traditional Arabic" pitchFamily="18" charset="-78"/>
              </a:rPr>
              <a:t>ada</a:t>
            </a:r>
            <a:r>
              <a:rPr lang="en-US" dirty="0">
                <a:latin typeface="Traditional Arabic" pitchFamily="18" charset="-78"/>
                <a:cs typeface="Traditional Arabic" pitchFamily="18" charset="-78"/>
              </a:rPr>
              <a:t>) </a:t>
            </a:r>
            <a:r>
              <a:rPr lang="en-US" dirty="0" err="1">
                <a:latin typeface="Traditional Arabic" pitchFamily="18" charset="-78"/>
                <a:cs typeface="Traditional Arabic" pitchFamily="18" charset="-78"/>
              </a:rPr>
              <a:t>pada</a:t>
            </a:r>
            <a:r>
              <a:rPr lang="en-US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dirty="0" err="1">
                <a:latin typeface="Traditional Arabic" pitchFamily="18" charset="-78"/>
                <a:cs typeface="Traditional Arabic" pitchFamily="18" charset="-78"/>
              </a:rPr>
              <a:t>setiap</a:t>
            </a:r>
            <a:r>
              <a:rPr lang="en-US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dirty="0" err="1">
                <a:latin typeface="Traditional Arabic" pitchFamily="18" charset="-78"/>
                <a:cs typeface="Traditional Arabic" pitchFamily="18" charset="-78"/>
              </a:rPr>
              <a:t>huruf</a:t>
            </a:r>
            <a:r>
              <a:rPr lang="en-US" dirty="0">
                <a:latin typeface="Traditional Arabic" pitchFamily="18" charset="-78"/>
                <a:cs typeface="Traditional Arabic" pitchFamily="18" charset="-78"/>
              </a:rPr>
              <a:t>. </a:t>
            </a:r>
            <a:r>
              <a:rPr lang="en-US" dirty="0" err="1">
                <a:latin typeface="Traditional Arabic" pitchFamily="18" charset="-78"/>
                <a:cs typeface="Traditional Arabic" pitchFamily="18" charset="-78"/>
              </a:rPr>
              <a:t>Hak</a:t>
            </a:r>
            <a:r>
              <a:rPr lang="en-US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huruf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dirty="0" err="1">
                <a:latin typeface="Traditional Arabic" pitchFamily="18" charset="-78"/>
                <a:cs typeface="Traditional Arabic" pitchFamily="18" charset="-78"/>
              </a:rPr>
              <a:t>ini</a:t>
            </a:r>
            <a:r>
              <a:rPr lang="en-US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dirty="0" err="1">
                <a:latin typeface="Traditional Arabic" pitchFamily="18" charset="-78"/>
                <a:cs typeface="Traditional Arabic" pitchFamily="18" charset="-78"/>
              </a:rPr>
              <a:t>meliputi</a:t>
            </a:r>
            <a:r>
              <a:rPr lang="en-US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dirty="0" err="1">
                <a:latin typeface="Traditional Arabic" pitchFamily="18" charset="-78"/>
                <a:cs typeface="Traditional Arabic" pitchFamily="18" charset="-78"/>
              </a:rPr>
              <a:t>sifat-sifat</a:t>
            </a:r>
            <a:r>
              <a:rPr lang="en-US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dirty="0" err="1">
                <a:latin typeface="Traditional Arabic" pitchFamily="18" charset="-78"/>
                <a:cs typeface="Traditional Arabic" pitchFamily="18" charset="-78"/>
              </a:rPr>
              <a:t>huruf</a:t>
            </a:r>
            <a:r>
              <a:rPr lang="en-US" dirty="0">
                <a:latin typeface="Traditional Arabic" pitchFamily="18" charset="-78"/>
                <a:cs typeface="Traditional Arabic" pitchFamily="18" charset="-78"/>
              </a:rPr>
              <a:t> (</a:t>
            </a:r>
            <a:r>
              <a:rPr lang="en-US" dirty="0" err="1">
                <a:latin typeface="Traditional Arabic" pitchFamily="18" charset="-78"/>
                <a:cs typeface="Traditional Arabic" pitchFamily="18" charset="-78"/>
              </a:rPr>
              <a:t>sifatul</a:t>
            </a:r>
            <a:r>
              <a:rPr lang="en-US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dirty="0" err="1">
                <a:latin typeface="Traditional Arabic" pitchFamily="18" charset="-78"/>
                <a:cs typeface="Traditional Arabic" pitchFamily="18" charset="-78"/>
              </a:rPr>
              <a:t>huruf</a:t>
            </a:r>
            <a:r>
              <a:rPr lang="en-US" dirty="0">
                <a:latin typeface="Traditional Arabic" pitchFamily="18" charset="-78"/>
                <a:cs typeface="Traditional Arabic" pitchFamily="18" charset="-78"/>
              </a:rPr>
              <a:t>) </a:t>
            </a:r>
            <a:r>
              <a:rPr lang="en-US" dirty="0" err="1">
                <a:latin typeface="Traditional Arabic" pitchFamily="18" charset="-78"/>
                <a:cs typeface="Traditional Arabic" pitchFamily="18" charset="-78"/>
              </a:rPr>
              <a:t>dan</a:t>
            </a:r>
            <a:r>
              <a:rPr lang="en-US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dirty="0" err="1">
                <a:latin typeface="Traditional Arabic" pitchFamily="18" charset="-78"/>
                <a:cs typeface="Traditional Arabic" pitchFamily="18" charset="-78"/>
              </a:rPr>
              <a:t>tempat-tempat</a:t>
            </a:r>
            <a:r>
              <a:rPr lang="en-US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dirty="0" err="1">
                <a:latin typeface="Traditional Arabic" pitchFamily="18" charset="-78"/>
                <a:cs typeface="Traditional Arabic" pitchFamily="18" charset="-78"/>
              </a:rPr>
              <a:t>keluarnya</a:t>
            </a:r>
            <a:r>
              <a:rPr lang="en-US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dirty="0" err="1">
                <a:latin typeface="Traditional Arabic" pitchFamily="18" charset="-78"/>
                <a:cs typeface="Traditional Arabic" pitchFamily="18" charset="-78"/>
              </a:rPr>
              <a:t>huruf</a:t>
            </a:r>
            <a:r>
              <a:rPr lang="en-US" dirty="0">
                <a:latin typeface="Traditional Arabic" pitchFamily="18" charset="-78"/>
                <a:cs typeface="Traditional Arabic" pitchFamily="18" charset="-78"/>
              </a:rPr>
              <a:t> (</a:t>
            </a:r>
            <a:r>
              <a:rPr lang="en-US" dirty="0" err="1">
                <a:latin typeface="Traditional Arabic" pitchFamily="18" charset="-78"/>
                <a:cs typeface="Traditional Arabic" pitchFamily="18" charset="-78"/>
              </a:rPr>
              <a:t>makhorijul</a:t>
            </a:r>
            <a:r>
              <a:rPr lang="en-US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dirty="0" err="1">
                <a:latin typeface="Traditional Arabic" pitchFamily="18" charset="-78"/>
                <a:cs typeface="Traditional Arabic" pitchFamily="18" charset="-78"/>
              </a:rPr>
              <a:t>huruf</a:t>
            </a:r>
            <a:r>
              <a:rPr lang="en-US" dirty="0">
                <a:latin typeface="Traditional Arabic" pitchFamily="18" charset="-78"/>
                <a:cs typeface="Traditional Arabic" pitchFamily="18" charset="-78"/>
              </a:rPr>
              <a:t>). </a:t>
            </a:r>
            <a:r>
              <a:rPr lang="en-US" dirty="0" err="1">
                <a:latin typeface="Traditional Arabic" pitchFamily="18" charset="-78"/>
                <a:cs typeface="Traditional Arabic" pitchFamily="18" charset="-78"/>
              </a:rPr>
              <a:t>Apabila</a:t>
            </a:r>
            <a:r>
              <a:rPr lang="en-US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dirty="0" err="1">
                <a:latin typeface="Traditional Arabic" pitchFamily="18" charset="-78"/>
                <a:cs typeface="Traditional Arabic" pitchFamily="18" charset="-78"/>
              </a:rPr>
              <a:t>hak</a:t>
            </a:r>
            <a:r>
              <a:rPr lang="en-US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dirty="0" err="1">
                <a:latin typeface="Traditional Arabic" pitchFamily="18" charset="-78"/>
                <a:cs typeface="Traditional Arabic" pitchFamily="18" charset="-78"/>
              </a:rPr>
              <a:t>huruf</a:t>
            </a:r>
            <a:r>
              <a:rPr lang="en-US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dirty="0" err="1">
                <a:latin typeface="Traditional Arabic" pitchFamily="18" charset="-78"/>
                <a:cs typeface="Traditional Arabic" pitchFamily="18" charset="-78"/>
              </a:rPr>
              <a:t>ditiadakan</a:t>
            </a:r>
            <a:r>
              <a:rPr lang="en-US" dirty="0">
                <a:latin typeface="Traditional Arabic" pitchFamily="18" charset="-78"/>
                <a:cs typeface="Traditional Arabic" pitchFamily="18" charset="-78"/>
              </a:rPr>
              <a:t>, </a:t>
            </a:r>
            <a:r>
              <a:rPr lang="en-US" dirty="0" err="1">
                <a:latin typeface="Traditional Arabic" pitchFamily="18" charset="-78"/>
                <a:cs typeface="Traditional Arabic" pitchFamily="18" charset="-78"/>
              </a:rPr>
              <a:t>maka</a:t>
            </a:r>
            <a:r>
              <a:rPr lang="en-US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dirty="0" err="1">
                <a:latin typeface="Traditional Arabic" pitchFamily="18" charset="-78"/>
                <a:cs typeface="Traditional Arabic" pitchFamily="18" charset="-78"/>
              </a:rPr>
              <a:t>semua</a:t>
            </a:r>
            <a:r>
              <a:rPr lang="en-US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dirty="0" err="1">
                <a:latin typeface="Traditional Arabic" pitchFamily="18" charset="-78"/>
                <a:cs typeface="Traditional Arabic" pitchFamily="18" charset="-78"/>
              </a:rPr>
              <a:t>suara</a:t>
            </a:r>
            <a:r>
              <a:rPr lang="en-US" dirty="0">
                <a:latin typeface="Traditional Arabic" pitchFamily="18" charset="-78"/>
                <a:cs typeface="Traditional Arabic" pitchFamily="18" charset="-78"/>
              </a:rPr>
              <a:t> yang </a:t>
            </a:r>
            <a:r>
              <a:rPr lang="en-US" dirty="0" err="1">
                <a:latin typeface="Traditional Arabic" pitchFamily="18" charset="-78"/>
                <a:cs typeface="Traditional Arabic" pitchFamily="18" charset="-78"/>
              </a:rPr>
              <a:t>diucapkan</a:t>
            </a:r>
            <a:r>
              <a:rPr lang="en-US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dirty="0" err="1">
                <a:latin typeface="Traditional Arabic" pitchFamily="18" charset="-78"/>
                <a:cs typeface="Traditional Arabic" pitchFamily="18" charset="-78"/>
              </a:rPr>
              <a:t>tidak</a:t>
            </a:r>
            <a:r>
              <a:rPr lang="en-US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dirty="0" err="1">
                <a:latin typeface="Traditional Arabic" pitchFamily="18" charset="-78"/>
                <a:cs typeface="Traditional Arabic" pitchFamily="18" charset="-78"/>
              </a:rPr>
              <a:t>mungkin</a:t>
            </a:r>
            <a:r>
              <a:rPr lang="en-US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dirty="0" err="1">
                <a:latin typeface="Traditional Arabic" pitchFamily="18" charset="-78"/>
                <a:cs typeface="Traditional Arabic" pitchFamily="18" charset="-78"/>
              </a:rPr>
              <a:t>mengandung</a:t>
            </a:r>
            <a:r>
              <a:rPr lang="en-US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dirty="0" err="1">
                <a:latin typeface="Traditional Arabic" pitchFamily="18" charset="-78"/>
                <a:cs typeface="Traditional Arabic" pitchFamily="18" charset="-78"/>
              </a:rPr>
              <a:t>makna</a:t>
            </a:r>
            <a:r>
              <a:rPr lang="en-US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dirty="0" err="1">
                <a:latin typeface="Traditional Arabic" pitchFamily="18" charset="-78"/>
                <a:cs typeface="Traditional Arabic" pitchFamily="18" charset="-78"/>
              </a:rPr>
              <a:t>karena</a:t>
            </a:r>
            <a:r>
              <a:rPr lang="en-US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dirty="0" err="1">
                <a:latin typeface="Traditional Arabic" pitchFamily="18" charset="-78"/>
                <a:cs typeface="Traditional Arabic" pitchFamily="18" charset="-78"/>
              </a:rPr>
              <a:t>bunyinya</a:t>
            </a:r>
            <a:r>
              <a:rPr lang="en-US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dirty="0" err="1">
                <a:latin typeface="Traditional Arabic" pitchFamily="18" charset="-78"/>
                <a:cs typeface="Traditional Arabic" pitchFamily="18" charset="-78"/>
              </a:rPr>
              <a:t>menjadi</a:t>
            </a:r>
            <a:r>
              <a:rPr lang="en-US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dirty="0" err="1">
                <a:latin typeface="Traditional Arabic" pitchFamily="18" charset="-78"/>
                <a:cs typeface="Traditional Arabic" pitchFamily="18" charset="-78"/>
              </a:rPr>
              <a:t>tidak</a:t>
            </a:r>
            <a:r>
              <a:rPr lang="en-US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dirty="0" err="1">
                <a:latin typeface="Traditional Arabic" pitchFamily="18" charset="-78"/>
                <a:cs typeface="Traditional Arabic" pitchFamily="18" charset="-78"/>
              </a:rPr>
              <a:t>jelas</a:t>
            </a:r>
            <a:r>
              <a:rPr lang="en-US" dirty="0">
                <a:latin typeface="Traditional Arabic" pitchFamily="18" charset="-78"/>
                <a:cs typeface="Traditional Arabic" pitchFamily="18" charset="-78"/>
              </a:rPr>
              <a:t>.</a:t>
            </a:r>
          </a:p>
          <a:p>
            <a:pPr algn="just"/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Mustahaqqul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dirty="0" err="1">
                <a:latin typeface="Traditional Arabic" pitchFamily="18" charset="-78"/>
                <a:cs typeface="Traditional Arabic" pitchFamily="18" charset="-78"/>
              </a:rPr>
              <a:t>Huruf</a:t>
            </a:r>
            <a:r>
              <a:rPr lang="en-US" dirty="0">
                <a:latin typeface="Traditional Arabic" pitchFamily="18" charset="-78"/>
                <a:cs typeface="Traditional Arabic" pitchFamily="18" charset="-78"/>
              </a:rPr>
              <a:t> (</a:t>
            </a:r>
            <a:r>
              <a:rPr lang="ar-SA" dirty="0">
                <a:latin typeface="Traditional Arabic" pitchFamily="18" charset="-78"/>
                <a:cs typeface="Traditional Arabic" pitchFamily="18" charset="-78"/>
              </a:rPr>
              <a:t>مُسْتَحَقُّ الْحُرُوْفِ</a:t>
            </a:r>
            <a:r>
              <a:rPr lang="en-US" dirty="0">
                <a:latin typeface="Traditional Arabic" pitchFamily="18" charset="-78"/>
                <a:cs typeface="Traditional Arabic" pitchFamily="18" charset="-78"/>
              </a:rPr>
              <a:t>), </a:t>
            </a:r>
            <a:r>
              <a:rPr lang="en-US" dirty="0" err="1">
                <a:latin typeface="Traditional Arabic" pitchFamily="18" charset="-78"/>
                <a:cs typeface="Traditional Arabic" pitchFamily="18" charset="-78"/>
              </a:rPr>
              <a:t>yaitu</a:t>
            </a:r>
            <a:r>
              <a:rPr lang="en-US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dirty="0" err="1">
                <a:latin typeface="Traditional Arabic" pitchFamily="18" charset="-78"/>
                <a:cs typeface="Traditional Arabic" pitchFamily="18" charset="-78"/>
              </a:rPr>
              <a:t>hukum-hukum</a:t>
            </a:r>
            <a:r>
              <a:rPr lang="en-US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dirty="0" err="1">
                <a:latin typeface="Traditional Arabic" pitchFamily="18" charset="-78"/>
                <a:cs typeface="Traditional Arabic" pitchFamily="18" charset="-78"/>
              </a:rPr>
              <a:t>baru</a:t>
            </a:r>
            <a:r>
              <a:rPr lang="en-US" dirty="0">
                <a:latin typeface="Traditional Arabic" pitchFamily="18" charset="-78"/>
                <a:cs typeface="Traditional Arabic" pitchFamily="18" charset="-78"/>
              </a:rPr>
              <a:t> (</a:t>
            </a:r>
            <a:r>
              <a:rPr lang="en-US" i="1" dirty="0" err="1">
                <a:latin typeface="Traditional Arabic" pitchFamily="18" charset="-78"/>
                <a:cs typeface="Traditional Arabic" pitchFamily="18" charset="-78"/>
              </a:rPr>
              <a:t>Aridla</a:t>
            </a:r>
            <a:r>
              <a:rPr lang="en-US" dirty="0">
                <a:latin typeface="Traditional Arabic" pitchFamily="18" charset="-78"/>
                <a:cs typeface="Traditional Arabic" pitchFamily="18" charset="-78"/>
              </a:rPr>
              <a:t>) yang </a:t>
            </a:r>
            <a:r>
              <a:rPr lang="en-US" dirty="0" err="1">
                <a:latin typeface="Traditional Arabic" pitchFamily="18" charset="-78"/>
                <a:cs typeface="Traditional Arabic" pitchFamily="18" charset="-78"/>
              </a:rPr>
              <a:t>timbul</a:t>
            </a:r>
            <a:r>
              <a:rPr lang="en-US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dirty="0" err="1">
                <a:latin typeface="Traditional Arabic" pitchFamily="18" charset="-78"/>
                <a:cs typeface="Traditional Arabic" pitchFamily="18" charset="-78"/>
              </a:rPr>
              <a:t>oleh</a:t>
            </a:r>
            <a:r>
              <a:rPr lang="en-US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dirty="0" err="1">
                <a:latin typeface="Traditional Arabic" pitchFamily="18" charset="-78"/>
                <a:cs typeface="Traditional Arabic" pitchFamily="18" charset="-78"/>
              </a:rPr>
              <a:t>sebab-sebab</a:t>
            </a:r>
            <a:r>
              <a:rPr lang="en-US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dirty="0" err="1">
                <a:latin typeface="Traditional Arabic" pitchFamily="18" charset="-78"/>
                <a:cs typeface="Traditional Arabic" pitchFamily="18" charset="-78"/>
              </a:rPr>
              <a:t>tertentu</a:t>
            </a:r>
            <a:r>
              <a:rPr lang="en-US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dirty="0" err="1">
                <a:latin typeface="Traditional Arabic" pitchFamily="18" charset="-78"/>
                <a:cs typeface="Traditional Arabic" pitchFamily="18" charset="-78"/>
              </a:rPr>
              <a:t>setelah</a:t>
            </a:r>
            <a:r>
              <a:rPr lang="en-US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dirty="0" err="1">
                <a:latin typeface="Traditional Arabic" pitchFamily="18" charset="-78"/>
                <a:cs typeface="Traditional Arabic" pitchFamily="18" charset="-78"/>
              </a:rPr>
              <a:t>hak-hak</a:t>
            </a:r>
            <a:r>
              <a:rPr lang="en-US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dirty="0" err="1">
                <a:latin typeface="Traditional Arabic" pitchFamily="18" charset="-78"/>
                <a:cs typeface="Traditional Arabic" pitchFamily="18" charset="-78"/>
              </a:rPr>
              <a:t>huruf</a:t>
            </a:r>
            <a:r>
              <a:rPr lang="en-US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dirty="0" err="1">
                <a:latin typeface="Traditional Arabic" pitchFamily="18" charset="-78"/>
                <a:cs typeface="Traditional Arabic" pitchFamily="18" charset="-78"/>
              </a:rPr>
              <a:t>melekat</a:t>
            </a:r>
            <a:r>
              <a:rPr lang="en-US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dirty="0" err="1">
                <a:latin typeface="Traditional Arabic" pitchFamily="18" charset="-78"/>
                <a:cs typeface="Traditional Arabic" pitchFamily="18" charset="-78"/>
              </a:rPr>
              <a:t>pada</a:t>
            </a:r>
            <a:r>
              <a:rPr lang="en-US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dirty="0" err="1">
                <a:latin typeface="Traditional Arabic" pitchFamily="18" charset="-78"/>
                <a:cs typeface="Traditional Arabic" pitchFamily="18" charset="-78"/>
              </a:rPr>
              <a:t>setiap</a:t>
            </a:r>
            <a:r>
              <a:rPr lang="en-US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dirty="0" err="1">
                <a:latin typeface="Traditional Arabic" pitchFamily="18" charset="-78"/>
                <a:cs typeface="Traditional Arabic" pitchFamily="18" charset="-78"/>
              </a:rPr>
              <a:t>huruf</a:t>
            </a:r>
            <a:r>
              <a:rPr lang="en-US" dirty="0">
                <a:latin typeface="Traditional Arabic" pitchFamily="18" charset="-78"/>
                <a:cs typeface="Traditional Arabic" pitchFamily="18" charset="-78"/>
              </a:rPr>
              <a:t>. </a:t>
            </a:r>
            <a:r>
              <a:rPr lang="en-US" dirty="0" err="1">
                <a:latin typeface="Traditional Arabic" pitchFamily="18" charset="-78"/>
                <a:cs typeface="Traditional Arabic" pitchFamily="18" charset="-78"/>
              </a:rPr>
              <a:t>Mustahaqqul</a:t>
            </a:r>
            <a:r>
              <a:rPr lang="en-US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dirty="0" err="1">
                <a:latin typeface="Traditional Arabic" pitchFamily="18" charset="-78"/>
                <a:cs typeface="Traditional Arabic" pitchFamily="18" charset="-78"/>
              </a:rPr>
              <a:t>Huruf</a:t>
            </a:r>
            <a:r>
              <a:rPr lang="en-US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dirty="0" err="1">
                <a:latin typeface="Traditional Arabic" pitchFamily="18" charset="-78"/>
                <a:cs typeface="Traditional Arabic" pitchFamily="18" charset="-78"/>
              </a:rPr>
              <a:t>meliputi</a:t>
            </a:r>
            <a:r>
              <a:rPr lang="en-US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dirty="0" err="1">
                <a:latin typeface="Traditional Arabic" pitchFamily="18" charset="-78"/>
                <a:cs typeface="Traditional Arabic" pitchFamily="18" charset="-78"/>
              </a:rPr>
              <a:t>hukum-hukum</a:t>
            </a:r>
            <a:r>
              <a:rPr lang="en-US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dirty="0" err="1">
                <a:latin typeface="Traditional Arabic" pitchFamily="18" charset="-78"/>
                <a:cs typeface="Traditional Arabic" pitchFamily="18" charset="-78"/>
              </a:rPr>
              <a:t>seperti</a:t>
            </a:r>
            <a:r>
              <a:rPr lang="en-US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dirty="0" err="1">
                <a:latin typeface="Traditional Arabic" pitchFamily="18" charset="-78"/>
                <a:cs typeface="Traditional Arabic" pitchFamily="18" charset="-78"/>
              </a:rPr>
              <a:t>Izh-har</a:t>
            </a:r>
            <a:r>
              <a:rPr lang="en-US" dirty="0">
                <a:latin typeface="Traditional Arabic" pitchFamily="18" charset="-78"/>
                <a:cs typeface="Traditional Arabic" pitchFamily="18" charset="-78"/>
              </a:rPr>
              <a:t>, </a:t>
            </a:r>
            <a:r>
              <a:rPr lang="en-US" dirty="0" err="1">
                <a:latin typeface="Traditional Arabic" pitchFamily="18" charset="-78"/>
                <a:cs typeface="Traditional Arabic" pitchFamily="18" charset="-78"/>
              </a:rPr>
              <a:t>Ikhfa</a:t>
            </a:r>
            <a:r>
              <a:rPr lang="en-US" dirty="0">
                <a:latin typeface="Traditional Arabic" pitchFamily="18" charset="-78"/>
                <a:cs typeface="Traditional Arabic" pitchFamily="18" charset="-78"/>
              </a:rPr>
              <a:t>’, </a:t>
            </a:r>
            <a:r>
              <a:rPr lang="en-US" dirty="0" err="1">
                <a:latin typeface="Traditional Arabic" pitchFamily="18" charset="-78"/>
                <a:cs typeface="Traditional Arabic" pitchFamily="18" charset="-78"/>
              </a:rPr>
              <a:t>Iqlab</a:t>
            </a:r>
            <a:r>
              <a:rPr lang="en-US" dirty="0">
                <a:latin typeface="Traditional Arabic" pitchFamily="18" charset="-78"/>
                <a:cs typeface="Traditional Arabic" pitchFamily="18" charset="-78"/>
              </a:rPr>
              <a:t>, </a:t>
            </a:r>
            <a:r>
              <a:rPr lang="en-US" dirty="0" err="1">
                <a:latin typeface="Traditional Arabic" pitchFamily="18" charset="-78"/>
                <a:cs typeface="Traditional Arabic" pitchFamily="18" charset="-78"/>
              </a:rPr>
              <a:t>Idghom</a:t>
            </a:r>
            <a:r>
              <a:rPr lang="en-US" dirty="0">
                <a:latin typeface="Traditional Arabic" pitchFamily="18" charset="-78"/>
                <a:cs typeface="Traditional Arabic" pitchFamily="18" charset="-78"/>
              </a:rPr>
              <a:t>, </a:t>
            </a:r>
            <a:r>
              <a:rPr lang="en-US" dirty="0" err="1">
                <a:latin typeface="Traditional Arabic" pitchFamily="18" charset="-78"/>
                <a:cs typeface="Traditional Arabic" pitchFamily="18" charset="-78"/>
              </a:rPr>
              <a:t>Qolqolah</a:t>
            </a:r>
            <a:r>
              <a:rPr lang="en-US" dirty="0">
                <a:latin typeface="Traditional Arabic" pitchFamily="18" charset="-78"/>
                <a:cs typeface="Traditional Arabic" pitchFamily="18" charset="-78"/>
              </a:rPr>
              <a:t>, </a:t>
            </a:r>
            <a:r>
              <a:rPr lang="en-US" dirty="0" err="1">
                <a:latin typeface="Traditional Arabic" pitchFamily="18" charset="-78"/>
                <a:cs typeface="Traditional Arabic" pitchFamily="18" charset="-78"/>
              </a:rPr>
              <a:t>Ghunnah</a:t>
            </a:r>
            <a:r>
              <a:rPr lang="en-US" dirty="0">
                <a:latin typeface="Traditional Arabic" pitchFamily="18" charset="-78"/>
                <a:cs typeface="Traditional Arabic" pitchFamily="18" charset="-78"/>
              </a:rPr>
              <a:t>, </a:t>
            </a:r>
            <a:r>
              <a:rPr lang="en-US" dirty="0" err="1">
                <a:latin typeface="Traditional Arabic" pitchFamily="18" charset="-78"/>
                <a:cs typeface="Traditional Arabic" pitchFamily="18" charset="-78"/>
              </a:rPr>
              <a:t>Tafkhim</a:t>
            </a:r>
            <a:r>
              <a:rPr lang="en-US" dirty="0">
                <a:latin typeface="Traditional Arabic" pitchFamily="18" charset="-78"/>
                <a:cs typeface="Traditional Arabic" pitchFamily="18" charset="-78"/>
              </a:rPr>
              <a:t>, </a:t>
            </a:r>
            <a:r>
              <a:rPr lang="en-US" dirty="0" err="1">
                <a:latin typeface="Traditional Arabic" pitchFamily="18" charset="-78"/>
                <a:cs typeface="Traditional Arabic" pitchFamily="18" charset="-78"/>
              </a:rPr>
              <a:t>Tarqiq</a:t>
            </a:r>
            <a:r>
              <a:rPr lang="en-US" dirty="0">
                <a:latin typeface="Traditional Arabic" pitchFamily="18" charset="-78"/>
                <a:cs typeface="Traditional Arabic" pitchFamily="18" charset="-78"/>
              </a:rPr>
              <a:t>, Mad, </a:t>
            </a:r>
            <a:r>
              <a:rPr lang="en-US" dirty="0" err="1">
                <a:latin typeface="Traditional Arabic" pitchFamily="18" charset="-78"/>
                <a:cs typeface="Traditional Arabic" pitchFamily="18" charset="-78"/>
              </a:rPr>
              <a:t>Waqaf</a:t>
            </a:r>
            <a:r>
              <a:rPr lang="en-US" dirty="0">
                <a:latin typeface="Traditional Arabic" pitchFamily="18" charset="-78"/>
                <a:cs typeface="Traditional Arabic" pitchFamily="18" charset="-78"/>
              </a:rPr>
              <a:t>, </a:t>
            </a:r>
            <a:r>
              <a:rPr lang="en-US" dirty="0" err="1">
                <a:latin typeface="Traditional Arabic" pitchFamily="18" charset="-78"/>
                <a:cs typeface="Traditional Arabic" pitchFamily="18" charset="-78"/>
              </a:rPr>
              <a:t>dll</a:t>
            </a:r>
            <a:endParaRPr lang="en-US" dirty="0">
              <a:latin typeface="Traditional Arabic" pitchFamily="18" charset="-78"/>
              <a:cs typeface="Traditional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3590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4196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>
                <a:latin typeface="Traditional Arabic" pitchFamily="18" charset="-78"/>
                <a:cs typeface="Traditional Arabic" pitchFamily="18" charset="-78"/>
              </a:rPr>
              <a:t>Ada </a:t>
            </a:r>
            <a:r>
              <a:rPr lang="en-US" b="1" dirty="0" err="1" smtClean="0">
                <a:latin typeface="Traditional Arabic" pitchFamily="18" charset="-78"/>
                <a:cs typeface="Traditional Arabic" pitchFamily="18" charset="-78"/>
              </a:rPr>
              <a:t>juga</a:t>
            </a:r>
            <a:r>
              <a:rPr lang="en-US" b="1" dirty="0" smtClean="0">
                <a:latin typeface="Traditional Arabic" pitchFamily="18" charset="-78"/>
                <a:cs typeface="Traditional Arabic" pitchFamily="18" charset="-78"/>
              </a:rPr>
              <a:t> yang </a:t>
            </a:r>
            <a:r>
              <a:rPr lang="en-US" b="1" dirty="0" err="1">
                <a:latin typeface="Traditional Arabic" pitchFamily="18" charset="-78"/>
                <a:cs typeface="Traditional Arabic" pitchFamily="18" charset="-78"/>
              </a:rPr>
              <a:t>membagi</a:t>
            </a:r>
            <a:r>
              <a:rPr lang="en-US" b="1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b="1" dirty="0" err="1">
                <a:latin typeface="Traditional Arabic" pitchFamily="18" charset="-78"/>
                <a:cs typeface="Traditional Arabic" pitchFamily="18" charset="-78"/>
              </a:rPr>
              <a:t>menjadi</a:t>
            </a:r>
            <a:r>
              <a:rPr lang="en-US" b="1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b="1" dirty="0" smtClean="0">
                <a:latin typeface="Traditional Arabic" pitchFamily="18" charset="-78"/>
                <a:cs typeface="Traditional Arabic" pitchFamily="18" charset="-78"/>
              </a:rPr>
              <a:t>6 </a:t>
            </a:r>
            <a:r>
              <a:rPr lang="en-US" b="1" dirty="0" err="1">
                <a:latin typeface="Traditional Arabic" pitchFamily="18" charset="-78"/>
                <a:cs typeface="Traditional Arabic" pitchFamily="18" charset="-78"/>
              </a:rPr>
              <a:t>pokok</a:t>
            </a:r>
            <a:r>
              <a:rPr lang="en-US" b="1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b="1" dirty="0" err="1">
                <a:latin typeface="Traditional Arabic" pitchFamily="18" charset="-78"/>
                <a:cs typeface="Traditional Arabic" pitchFamily="18" charset="-78"/>
              </a:rPr>
              <a:t>bahasan</a:t>
            </a:r>
            <a:r>
              <a:rPr lang="en-US" b="1" dirty="0">
                <a:latin typeface="Traditional Arabic" pitchFamily="18" charset="-78"/>
                <a:cs typeface="Traditional Arabic" pitchFamily="18" charset="-78"/>
              </a:rPr>
              <a:t>, </a:t>
            </a:r>
            <a:r>
              <a:rPr lang="en-US" b="1" dirty="0" err="1">
                <a:latin typeface="Traditional Arabic" pitchFamily="18" charset="-78"/>
                <a:cs typeface="Traditional Arabic" pitchFamily="18" charset="-78"/>
              </a:rPr>
              <a:t>yaitu</a:t>
            </a:r>
            <a:r>
              <a:rPr lang="en-US" b="1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b="1" dirty="0" smtClean="0">
                <a:latin typeface="Traditional Arabic" pitchFamily="18" charset="-78"/>
                <a:cs typeface="Traditional Arabic" pitchFamily="18" charset="-78"/>
              </a:rPr>
              <a:t>:</a:t>
            </a:r>
          </a:p>
          <a:p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Makharijul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dirty="0" err="1">
                <a:latin typeface="Traditional Arabic" pitchFamily="18" charset="-78"/>
                <a:cs typeface="Traditional Arabic" pitchFamily="18" charset="-78"/>
              </a:rPr>
              <a:t>huruf</a:t>
            </a:r>
            <a:r>
              <a:rPr lang="en-US" dirty="0">
                <a:latin typeface="Traditional Arabic" pitchFamily="18" charset="-78"/>
                <a:cs typeface="Traditional Arabic" pitchFamily="18" charset="-78"/>
              </a:rPr>
              <a:t>, </a:t>
            </a:r>
            <a:r>
              <a:rPr lang="en-US" dirty="0" err="1">
                <a:latin typeface="Traditional Arabic" pitchFamily="18" charset="-78"/>
                <a:cs typeface="Traditional Arabic" pitchFamily="18" charset="-78"/>
              </a:rPr>
              <a:t>membahas</a:t>
            </a:r>
            <a:r>
              <a:rPr lang="en-US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dirty="0" err="1">
                <a:latin typeface="Traditional Arabic" pitchFamily="18" charset="-78"/>
                <a:cs typeface="Traditional Arabic" pitchFamily="18" charset="-78"/>
              </a:rPr>
              <a:t>tentang</a:t>
            </a:r>
            <a:r>
              <a:rPr lang="en-US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dirty="0" err="1">
                <a:latin typeface="Traditional Arabic" pitchFamily="18" charset="-78"/>
                <a:cs typeface="Traditional Arabic" pitchFamily="18" charset="-78"/>
              </a:rPr>
              <a:t>tempat-tempat</a:t>
            </a:r>
            <a:r>
              <a:rPr lang="en-US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dirty="0" err="1">
                <a:latin typeface="Traditional Arabic" pitchFamily="18" charset="-78"/>
                <a:cs typeface="Traditional Arabic" pitchFamily="18" charset="-78"/>
              </a:rPr>
              <a:t>keluarnya</a:t>
            </a:r>
            <a:r>
              <a:rPr lang="en-US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dirty="0" err="1">
                <a:latin typeface="Traditional Arabic" pitchFamily="18" charset="-78"/>
                <a:cs typeface="Traditional Arabic" pitchFamily="18" charset="-78"/>
              </a:rPr>
              <a:t>huruf</a:t>
            </a:r>
            <a:r>
              <a:rPr lang="en-US" dirty="0">
                <a:latin typeface="Traditional Arabic" pitchFamily="18" charset="-78"/>
                <a:cs typeface="Traditional Arabic" pitchFamily="18" charset="-78"/>
              </a:rPr>
              <a:t>.</a:t>
            </a:r>
          </a:p>
          <a:p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Sifatul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dirty="0" err="1">
                <a:latin typeface="Traditional Arabic" pitchFamily="18" charset="-78"/>
                <a:cs typeface="Traditional Arabic" pitchFamily="18" charset="-78"/>
              </a:rPr>
              <a:t>huruf</a:t>
            </a:r>
            <a:r>
              <a:rPr lang="en-US" dirty="0">
                <a:latin typeface="Traditional Arabic" pitchFamily="18" charset="-78"/>
                <a:cs typeface="Traditional Arabic" pitchFamily="18" charset="-78"/>
              </a:rPr>
              <a:t>, </a:t>
            </a:r>
            <a:r>
              <a:rPr lang="en-US" dirty="0" err="1">
                <a:latin typeface="Traditional Arabic" pitchFamily="18" charset="-78"/>
                <a:cs typeface="Traditional Arabic" pitchFamily="18" charset="-78"/>
              </a:rPr>
              <a:t>membahas</a:t>
            </a:r>
            <a:r>
              <a:rPr lang="en-US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dirty="0" err="1">
                <a:latin typeface="Traditional Arabic" pitchFamily="18" charset="-78"/>
                <a:cs typeface="Traditional Arabic" pitchFamily="18" charset="-78"/>
              </a:rPr>
              <a:t>tentang</a:t>
            </a:r>
            <a:r>
              <a:rPr lang="en-US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dirty="0" err="1">
                <a:latin typeface="Traditional Arabic" pitchFamily="18" charset="-78"/>
                <a:cs typeface="Traditional Arabic" pitchFamily="18" charset="-78"/>
              </a:rPr>
              <a:t>sifat-sifat</a:t>
            </a:r>
            <a:r>
              <a:rPr lang="en-US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dirty="0" err="1">
                <a:latin typeface="Traditional Arabic" pitchFamily="18" charset="-78"/>
                <a:cs typeface="Traditional Arabic" pitchFamily="18" charset="-78"/>
              </a:rPr>
              <a:t>huruf</a:t>
            </a:r>
            <a:r>
              <a:rPr lang="en-US" dirty="0">
                <a:latin typeface="Traditional Arabic" pitchFamily="18" charset="-78"/>
                <a:cs typeface="Traditional Arabic" pitchFamily="18" charset="-78"/>
              </a:rPr>
              <a:t>.</a:t>
            </a:r>
          </a:p>
          <a:p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Ahkamul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dirty="0" err="1">
                <a:latin typeface="Traditional Arabic" pitchFamily="18" charset="-78"/>
                <a:cs typeface="Traditional Arabic" pitchFamily="18" charset="-78"/>
              </a:rPr>
              <a:t>huruf</a:t>
            </a:r>
            <a:r>
              <a:rPr lang="en-US" dirty="0">
                <a:latin typeface="Traditional Arabic" pitchFamily="18" charset="-78"/>
                <a:cs typeface="Traditional Arabic" pitchFamily="18" charset="-78"/>
              </a:rPr>
              <a:t>, </a:t>
            </a:r>
            <a:r>
              <a:rPr lang="en-US" dirty="0" err="1">
                <a:latin typeface="Traditional Arabic" pitchFamily="18" charset="-78"/>
                <a:cs typeface="Traditional Arabic" pitchFamily="18" charset="-78"/>
              </a:rPr>
              <a:t>membahas</a:t>
            </a:r>
            <a:r>
              <a:rPr lang="en-US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dirty="0" err="1">
                <a:latin typeface="Traditional Arabic" pitchFamily="18" charset="-78"/>
                <a:cs typeface="Traditional Arabic" pitchFamily="18" charset="-78"/>
              </a:rPr>
              <a:t>tentang</a:t>
            </a:r>
            <a:r>
              <a:rPr lang="en-US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dirty="0" err="1">
                <a:latin typeface="Traditional Arabic" pitchFamily="18" charset="-78"/>
                <a:cs typeface="Traditional Arabic" pitchFamily="18" charset="-78"/>
              </a:rPr>
              <a:t>hukum-hukum</a:t>
            </a:r>
            <a:r>
              <a:rPr lang="en-US" dirty="0">
                <a:latin typeface="Traditional Arabic" pitchFamily="18" charset="-78"/>
                <a:cs typeface="Traditional Arabic" pitchFamily="18" charset="-78"/>
              </a:rPr>
              <a:t> yang </a:t>
            </a:r>
            <a:r>
              <a:rPr lang="en-US" dirty="0" err="1">
                <a:latin typeface="Traditional Arabic" pitchFamily="18" charset="-78"/>
                <a:cs typeface="Traditional Arabic" pitchFamily="18" charset="-78"/>
              </a:rPr>
              <a:t>lahir</a:t>
            </a:r>
            <a:r>
              <a:rPr lang="en-US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dirty="0" err="1">
                <a:latin typeface="Traditional Arabic" pitchFamily="18" charset="-78"/>
                <a:cs typeface="Traditional Arabic" pitchFamily="18" charset="-78"/>
              </a:rPr>
              <a:t>dari</a:t>
            </a:r>
            <a:r>
              <a:rPr lang="en-US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dirty="0" err="1">
                <a:latin typeface="Traditional Arabic" pitchFamily="18" charset="-78"/>
                <a:cs typeface="Traditional Arabic" pitchFamily="18" charset="-78"/>
              </a:rPr>
              <a:t>hubungan</a:t>
            </a:r>
            <a:r>
              <a:rPr lang="en-US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dirty="0" err="1">
                <a:latin typeface="Traditional Arabic" pitchFamily="18" charset="-78"/>
                <a:cs typeface="Traditional Arabic" pitchFamily="18" charset="-78"/>
              </a:rPr>
              <a:t>antar</a:t>
            </a:r>
            <a:r>
              <a:rPr lang="en-US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dirty="0" err="1">
                <a:latin typeface="Traditional Arabic" pitchFamily="18" charset="-78"/>
                <a:cs typeface="Traditional Arabic" pitchFamily="18" charset="-78"/>
              </a:rPr>
              <a:t>huruf</a:t>
            </a:r>
            <a:r>
              <a:rPr lang="en-US" dirty="0">
                <a:latin typeface="Traditional Arabic" pitchFamily="18" charset="-78"/>
                <a:cs typeface="Traditional Arabic" pitchFamily="18" charset="-78"/>
              </a:rPr>
              <a:t>.</a:t>
            </a:r>
          </a:p>
          <a:p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Ahkamul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dirty="0" err="1">
                <a:latin typeface="Traditional Arabic" pitchFamily="18" charset="-78"/>
                <a:cs typeface="Traditional Arabic" pitchFamily="18" charset="-78"/>
              </a:rPr>
              <a:t>Madd</a:t>
            </a:r>
            <a:r>
              <a:rPr lang="en-US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dirty="0" err="1">
                <a:latin typeface="Traditional Arabic" pitchFamily="18" charset="-78"/>
                <a:cs typeface="Traditional Arabic" pitchFamily="18" charset="-78"/>
              </a:rPr>
              <a:t>Wa</a:t>
            </a:r>
            <a:r>
              <a:rPr lang="en-US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dirty="0" err="1">
                <a:latin typeface="Traditional Arabic" pitchFamily="18" charset="-78"/>
                <a:cs typeface="Traditional Arabic" pitchFamily="18" charset="-78"/>
              </a:rPr>
              <a:t>Qashr</a:t>
            </a:r>
            <a:r>
              <a:rPr lang="en-US" dirty="0">
                <a:latin typeface="Traditional Arabic" pitchFamily="18" charset="-78"/>
                <a:cs typeface="Traditional Arabic" pitchFamily="18" charset="-78"/>
              </a:rPr>
              <a:t>, </a:t>
            </a:r>
            <a:r>
              <a:rPr lang="en-US" dirty="0" err="1">
                <a:latin typeface="Traditional Arabic" pitchFamily="18" charset="-78"/>
                <a:cs typeface="Traditional Arabic" pitchFamily="18" charset="-78"/>
              </a:rPr>
              <a:t>membahas</a:t>
            </a:r>
            <a:r>
              <a:rPr lang="en-US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dirty="0" err="1">
                <a:latin typeface="Traditional Arabic" pitchFamily="18" charset="-78"/>
                <a:cs typeface="Traditional Arabic" pitchFamily="18" charset="-78"/>
              </a:rPr>
              <a:t>tentang</a:t>
            </a:r>
            <a:r>
              <a:rPr lang="en-US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dirty="0" err="1">
                <a:latin typeface="Traditional Arabic" pitchFamily="18" charset="-78"/>
                <a:cs typeface="Traditional Arabic" pitchFamily="18" charset="-78"/>
              </a:rPr>
              <a:t>hukum-hukum</a:t>
            </a:r>
            <a:r>
              <a:rPr lang="en-US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dirty="0" err="1">
                <a:latin typeface="Traditional Arabic" pitchFamily="18" charset="-78"/>
                <a:cs typeface="Traditional Arabic" pitchFamily="18" charset="-78"/>
              </a:rPr>
              <a:t>memanjangkan</a:t>
            </a:r>
            <a:r>
              <a:rPr lang="en-US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dirty="0" err="1">
                <a:latin typeface="Traditional Arabic" pitchFamily="18" charset="-78"/>
                <a:cs typeface="Traditional Arabic" pitchFamily="18" charset="-78"/>
              </a:rPr>
              <a:t>dan</a:t>
            </a:r>
            <a:r>
              <a:rPr lang="en-US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dirty="0" err="1">
                <a:latin typeface="Traditional Arabic" pitchFamily="18" charset="-78"/>
                <a:cs typeface="Traditional Arabic" pitchFamily="18" charset="-78"/>
              </a:rPr>
              <a:t>memendekkan</a:t>
            </a:r>
            <a:r>
              <a:rPr lang="en-US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dirty="0" err="1">
                <a:latin typeface="Traditional Arabic" pitchFamily="18" charset="-78"/>
                <a:cs typeface="Traditional Arabic" pitchFamily="18" charset="-78"/>
              </a:rPr>
              <a:t>bacaan</a:t>
            </a:r>
            <a:r>
              <a:rPr lang="en-US" dirty="0">
                <a:latin typeface="Traditional Arabic" pitchFamily="18" charset="-78"/>
                <a:cs typeface="Traditional Arabic" pitchFamily="18" charset="-78"/>
              </a:rPr>
              <a:t>.</a:t>
            </a:r>
          </a:p>
          <a:p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Ahkamul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dirty="0" err="1">
                <a:latin typeface="Traditional Arabic" pitchFamily="18" charset="-78"/>
                <a:cs typeface="Traditional Arabic" pitchFamily="18" charset="-78"/>
              </a:rPr>
              <a:t>Waqfi</a:t>
            </a:r>
            <a:r>
              <a:rPr lang="en-US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dirty="0" err="1">
                <a:latin typeface="Traditional Arabic" pitchFamily="18" charset="-78"/>
                <a:cs typeface="Traditional Arabic" pitchFamily="18" charset="-78"/>
              </a:rPr>
              <a:t>Wal</a:t>
            </a:r>
            <a:r>
              <a:rPr lang="en-US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dirty="0" err="1">
                <a:latin typeface="Traditional Arabic" pitchFamily="18" charset="-78"/>
                <a:cs typeface="Traditional Arabic" pitchFamily="18" charset="-78"/>
              </a:rPr>
              <a:t>Ibtida</a:t>
            </a:r>
            <a:r>
              <a:rPr lang="en-US" dirty="0">
                <a:latin typeface="Traditional Arabic" pitchFamily="18" charset="-78"/>
                <a:cs typeface="Traditional Arabic" pitchFamily="18" charset="-78"/>
              </a:rPr>
              <a:t>’, </a:t>
            </a:r>
            <a:r>
              <a:rPr lang="en-US" dirty="0" err="1">
                <a:latin typeface="Traditional Arabic" pitchFamily="18" charset="-78"/>
                <a:cs typeface="Traditional Arabic" pitchFamily="18" charset="-78"/>
              </a:rPr>
              <a:t>membahas</a:t>
            </a:r>
            <a:r>
              <a:rPr lang="en-US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dirty="0" err="1">
                <a:latin typeface="Traditional Arabic" pitchFamily="18" charset="-78"/>
                <a:cs typeface="Traditional Arabic" pitchFamily="18" charset="-78"/>
              </a:rPr>
              <a:t>tentang</a:t>
            </a:r>
            <a:r>
              <a:rPr lang="en-US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dirty="0" err="1">
                <a:latin typeface="Traditional Arabic" pitchFamily="18" charset="-78"/>
                <a:cs typeface="Traditional Arabic" pitchFamily="18" charset="-78"/>
              </a:rPr>
              <a:t>hukum-hukum</a:t>
            </a:r>
            <a:r>
              <a:rPr lang="en-US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dirty="0" err="1">
                <a:latin typeface="Traditional Arabic" pitchFamily="18" charset="-78"/>
                <a:cs typeface="Traditional Arabic" pitchFamily="18" charset="-78"/>
              </a:rPr>
              <a:t>menghentikan</a:t>
            </a:r>
            <a:r>
              <a:rPr lang="en-US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dirty="0" err="1">
                <a:latin typeface="Traditional Arabic" pitchFamily="18" charset="-78"/>
                <a:cs typeface="Traditional Arabic" pitchFamily="18" charset="-78"/>
              </a:rPr>
              <a:t>dan</a:t>
            </a:r>
            <a:r>
              <a:rPr lang="en-US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dirty="0" err="1">
                <a:latin typeface="Traditional Arabic" pitchFamily="18" charset="-78"/>
                <a:cs typeface="Traditional Arabic" pitchFamily="18" charset="-78"/>
              </a:rPr>
              <a:t>memulai</a:t>
            </a:r>
            <a:r>
              <a:rPr lang="en-US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dirty="0" err="1">
                <a:latin typeface="Traditional Arabic" pitchFamily="18" charset="-78"/>
                <a:cs typeface="Traditional Arabic" pitchFamily="18" charset="-78"/>
              </a:rPr>
              <a:t>bacaan</a:t>
            </a:r>
            <a:r>
              <a:rPr lang="en-US" dirty="0">
                <a:latin typeface="Traditional Arabic" pitchFamily="18" charset="-78"/>
                <a:cs typeface="Traditional Arabic" pitchFamily="18" charset="-78"/>
              </a:rPr>
              <a:t>.</a:t>
            </a:r>
          </a:p>
          <a:p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Al-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Khoththul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dirty="0" err="1">
                <a:latin typeface="Traditional Arabic" pitchFamily="18" charset="-78"/>
                <a:cs typeface="Traditional Arabic" pitchFamily="18" charset="-78"/>
              </a:rPr>
              <a:t>Utsmaniy</a:t>
            </a:r>
            <a:r>
              <a:rPr lang="en-US" dirty="0">
                <a:latin typeface="Traditional Arabic" pitchFamily="18" charset="-78"/>
                <a:cs typeface="Traditional Arabic" pitchFamily="18" charset="-78"/>
              </a:rPr>
              <a:t>, </a:t>
            </a:r>
            <a:r>
              <a:rPr lang="en-US" dirty="0" err="1">
                <a:latin typeface="Traditional Arabic" pitchFamily="18" charset="-78"/>
                <a:cs typeface="Traditional Arabic" pitchFamily="18" charset="-78"/>
              </a:rPr>
              <a:t>membahas</a:t>
            </a:r>
            <a:r>
              <a:rPr lang="en-US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dirty="0" err="1">
                <a:latin typeface="Traditional Arabic" pitchFamily="18" charset="-78"/>
                <a:cs typeface="Traditional Arabic" pitchFamily="18" charset="-78"/>
              </a:rPr>
              <a:t>tentang</a:t>
            </a:r>
            <a:r>
              <a:rPr lang="en-US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dirty="0" err="1">
                <a:latin typeface="Traditional Arabic" pitchFamily="18" charset="-78"/>
                <a:cs typeface="Traditional Arabic" pitchFamily="18" charset="-78"/>
              </a:rPr>
              <a:t>bentuk-bentk</a:t>
            </a:r>
            <a:r>
              <a:rPr lang="en-US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dirty="0" err="1">
                <a:latin typeface="Traditional Arabic" pitchFamily="18" charset="-78"/>
                <a:cs typeface="Traditional Arabic" pitchFamily="18" charset="-78"/>
              </a:rPr>
              <a:t>tulisan</a:t>
            </a:r>
            <a:r>
              <a:rPr lang="en-US" dirty="0">
                <a:latin typeface="Traditional Arabic" pitchFamily="18" charset="-78"/>
                <a:cs typeface="Traditional Arabic" pitchFamily="18" charset="-78"/>
              </a:rPr>
              <a:t> mush-</a:t>
            </a:r>
            <a:r>
              <a:rPr lang="en-US" dirty="0" err="1">
                <a:latin typeface="Traditional Arabic" pitchFamily="18" charset="-78"/>
                <a:cs typeface="Traditional Arabic" pitchFamily="18" charset="-78"/>
              </a:rPr>
              <a:t>haf</a:t>
            </a:r>
            <a:r>
              <a:rPr lang="en-US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dirty="0" err="1">
                <a:latin typeface="Traditional Arabic" pitchFamily="18" charset="-78"/>
                <a:cs typeface="Traditional Arabic" pitchFamily="18" charset="-78"/>
              </a:rPr>
              <a:t>Utsmaniy</a:t>
            </a:r>
            <a:endParaRPr lang="en-US" dirty="0"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52400" y="1295400"/>
            <a:ext cx="5410200" cy="5334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  <a:latin typeface="Traditional Arabic" pitchFamily="18" charset="-78"/>
                <a:cs typeface="Traditional Arabic" pitchFamily="18" charset="-78"/>
              </a:rPr>
              <a:t>POKOK BAHASAN ILMU TAJWID</a:t>
            </a:r>
            <a:endParaRPr lang="en-US" sz="2400" b="1" dirty="0">
              <a:solidFill>
                <a:schemeClr val="tx1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1363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95400"/>
            <a:ext cx="7315200" cy="6096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  <a:latin typeface="Traditional Arabic" pitchFamily="18" charset="-78"/>
                <a:cs typeface="Traditional Arabic" pitchFamily="18" charset="-78"/>
              </a:rPr>
              <a:t>B. DASAR HUKUM MEMPELAJARI ILMU TAJWID </a:t>
            </a:r>
            <a:endParaRPr lang="en-US" sz="2400" dirty="0"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828800"/>
            <a:ext cx="7315200" cy="24384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800" dirty="0">
                <a:latin typeface="Traditional Arabic" pitchFamily="18" charset="-78"/>
                <a:cs typeface="Traditional Arabic" pitchFamily="18" charset="-78"/>
              </a:rPr>
              <a:t>Ada </a:t>
            </a:r>
            <a:r>
              <a:rPr lang="en-US" sz="2800" dirty="0" err="1">
                <a:latin typeface="Traditional Arabic" pitchFamily="18" charset="-78"/>
                <a:cs typeface="Traditional Arabic" pitchFamily="18" charset="-78"/>
              </a:rPr>
              <a:t>dua</a:t>
            </a:r>
            <a:r>
              <a:rPr lang="en-US" sz="2800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sz="2800" dirty="0" err="1">
                <a:latin typeface="Traditional Arabic" pitchFamily="18" charset="-78"/>
                <a:cs typeface="Traditional Arabic" pitchFamily="18" charset="-78"/>
              </a:rPr>
              <a:t>dasar</a:t>
            </a:r>
            <a:r>
              <a:rPr lang="en-US" sz="2800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sz="2800" dirty="0" err="1">
                <a:latin typeface="Traditional Arabic" pitchFamily="18" charset="-78"/>
                <a:cs typeface="Traditional Arabic" pitchFamily="18" charset="-78"/>
              </a:rPr>
              <a:t>hukum</a:t>
            </a:r>
            <a:r>
              <a:rPr lang="en-US" sz="2800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sz="2800" dirty="0" err="1">
                <a:latin typeface="Traditional Arabic" pitchFamily="18" charset="-78"/>
                <a:cs typeface="Traditional Arabic" pitchFamily="18" charset="-78"/>
              </a:rPr>
              <a:t>mengenai</a:t>
            </a:r>
            <a:r>
              <a:rPr lang="en-US" sz="2800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sz="2800" dirty="0" err="1">
                <a:latin typeface="Traditional Arabic" pitchFamily="18" charset="-78"/>
                <a:cs typeface="Traditional Arabic" pitchFamily="18" charset="-78"/>
              </a:rPr>
              <a:t>wajibnya</a:t>
            </a:r>
            <a:r>
              <a:rPr lang="en-US" sz="2800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sz="2800" dirty="0" err="1">
                <a:latin typeface="Traditional Arabic" pitchFamily="18" charset="-78"/>
                <a:cs typeface="Traditional Arabic" pitchFamily="18" charset="-78"/>
              </a:rPr>
              <a:t>membaca</a:t>
            </a:r>
            <a:r>
              <a:rPr lang="en-US" sz="2800" dirty="0">
                <a:latin typeface="Traditional Arabic" pitchFamily="18" charset="-78"/>
                <a:cs typeface="Traditional Arabic" pitchFamily="18" charset="-78"/>
              </a:rPr>
              <a:t> Al-Qur’an </a:t>
            </a:r>
            <a:r>
              <a:rPr lang="en-US" sz="2800" dirty="0" err="1">
                <a:latin typeface="Traditional Arabic" pitchFamily="18" charset="-78"/>
                <a:cs typeface="Traditional Arabic" pitchFamily="18" charset="-78"/>
              </a:rPr>
              <a:t>degan</a:t>
            </a:r>
            <a:r>
              <a:rPr lang="en-US" sz="2800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sz="2800" dirty="0" err="1">
                <a:latin typeface="Traditional Arabic" pitchFamily="18" charset="-78"/>
                <a:cs typeface="Traditional Arabic" pitchFamily="18" charset="-78"/>
              </a:rPr>
              <a:t>Tajwid</a:t>
            </a:r>
            <a:r>
              <a:rPr lang="en-US" sz="2800" dirty="0">
                <a:latin typeface="Traditional Arabic" pitchFamily="18" charset="-78"/>
                <a:cs typeface="Traditional Arabic" pitchFamily="18" charset="-78"/>
              </a:rPr>
              <a:t>, </a:t>
            </a:r>
            <a:r>
              <a:rPr lang="en-US" sz="2800" dirty="0" err="1" smtClean="0">
                <a:latin typeface="Traditional Arabic" pitchFamily="18" charset="-78"/>
                <a:cs typeface="Traditional Arabic" pitchFamily="18" charset="-78"/>
              </a:rPr>
              <a:t>yaitu</a:t>
            </a:r>
            <a:r>
              <a:rPr lang="en-US" sz="2800" dirty="0" smtClean="0">
                <a:latin typeface="Traditional Arabic" pitchFamily="18" charset="-78"/>
                <a:cs typeface="Traditional Arabic" pitchFamily="18" charset="-78"/>
              </a:rPr>
              <a:t> : </a:t>
            </a:r>
          </a:p>
          <a:p>
            <a:pPr marL="0" indent="0" algn="just">
              <a:buNone/>
            </a:pPr>
            <a:r>
              <a:rPr lang="en-US" sz="2800" dirty="0" smtClean="0">
                <a:latin typeface="Traditional Arabic" pitchFamily="18" charset="-78"/>
                <a:cs typeface="Traditional Arabic" pitchFamily="18" charset="-78"/>
              </a:rPr>
              <a:t>1. Al-Quran</a:t>
            </a:r>
            <a:endParaRPr lang="en-US" sz="2800" dirty="0">
              <a:latin typeface="Traditional Arabic" pitchFamily="18" charset="-78"/>
              <a:cs typeface="Traditional Arabic" pitchFamily="18" charset="-78"/>
            </a:endParaRPr>
          </a:p>
          <a:p>
            <a:pPr marL="0" indent="0" algn="just">
              <a:buNone/>
            </a:pPr>
            <a:r>
              <a:rPr lang="en-US" sz="2800" dirty="0" smtClean="0">
                <a:latin typeface="Traditional Arabic" pitchFamily="18" charset="-78"/>
                <a:cs typeface="Traditional Arabic" pitchFamily="18" charset="-78"/>
              </a:rPr>
              <a:t>2. </a:t>
            </a:r>
            <a:r>
              <a:rPr lang="en-US" sz="2800" dirty="0" err="1" smtClean="0">
                <a:latin typeface="Traditional Arabic" pitchFamily="18" charset="-78"/>
                <a:cs typeface="Traditional Arabic" pitchFamily="18" charset="-78"/>
              </a:rPr>
              <a:t>Hadits</a:t>
            </a:r>
            <a:endParaRPr lang="en-US" sz="2800" dirty="0" smtClean="0">
              <a:latin typeface="Traditional Arabic" pitchFamily="18" charset="-78"/>
              <a:cs typeface="Traditional Arabic" pitchFamily="18" charset="-78"/>
            </a:endParaRPr>
          </a:p>
        </p:txBody>
      </p:sp>
      <p:pic>
        <p:nvPicPr>
          <p:cNvPr id="4098" name="Picture 2" descr="E:\MENGAJAR\GAMBAR\8a17a1773d517de15e7e21d4984caa1948a3a86c_1024x68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276600"/>
            <a:ext cx="3163138" cy="210978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47786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Traditional Arabic" pitchFamily="18" charset="-78"/>
                <a:cs typeface="Traditional Arabic" pitchFamily="18" charset="-78"/>
              </a:rPr>
              <a:t>Al-Qur’an</a:t>
            </a:r>
            <a:endParaRPr lang="en-US" b="1" dirty="0">
              <a:latin typeface="Traditional Arabic" pitchFamily="18" charset="-78"/>
              <a:cs typeface="Traditional Arabic" pitchFamily="18" charset="-78"/>
            </a:endParaRPr>
          </a:p>
        </p:txBody>
      </p:sp>
      <p:pic>
        <p:nvPicPr>
          <p:cNvPr id="2050" name="Picture 2" descr="E:\MENGAJAR\GAMBAR\QS - Cop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676400"/>
            <a:ext cx="4261832" cy="1447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914400" y="2895599"/>
            <a:ext cx="73914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“</a:t>
            </a:r>
            <a:r>
              <a:rPr lang="en-US" i="1" dirty="0" err="1" smtClean="0">
                <a:latin typeface="Traditional Arabic" pitchFamily="18" charset="-78"/>
                <a:cs typeface="Traditional Arabic" pitchFamily="18" charset="-78"/>
              </a:rPr>
              <a:t>dan</a:t>
            </a:r>
            <a:r>
              <a:rPr lang="en-US" i="1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i="1" dirty="0" err="1">
                <a:latin typeface="Traditional Arabic" pitchFamily="18" charset="-78"/>
                <a:cs typeface="Traditional Arabic" pitchFamily="18" charset="-78"/>
              </a:rPr>
              <a:t>bacalah</a:t>
            </a:r>
            <a:r>
              <a:rPr lang="en-US" i="1" dirty="0">
                <a:latin typeface="Traditional Arabic" pitchFamily="18" charset="-78"/>
                <a:cs typeface="Traditional Arabic" pitchFamily="18" charset="-78"/>
              </a:rPr>
              <a:t> Al Quran </a:t>
            </a:r>
            <a:r>
              <a:rPr lang="en-US" i="1" dirty="0" err="1">
                <a:latin typeface="Traditional Arabic" pitchFamily="18" charset="-78"/>
                <a:cs typeface="Traditional Arabic" pitchFamily="18" charset="-78"/>
              </a:rPr>
              <a:t>itu</a:t>
            </a:r>
            <a:r>
              <a:rPr lang="en-US" i="1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i="1" dirty="0" err="1">
                <a:latin typeface="Traditional Arabic" pitchFamily="18" charset="-78"/>
                <a:cs typeface="Traditional Arabic" pitchFamily="18" charset="-78"/>
              </a:rPr>
              <a:t>dengan</a:t>
            </a:r>
            <a:r>
              <a:rPr lang="en-US" i="1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i="1" dirty="0" err="1" smtClean="0">
                <a:latin typeface="Traditional Arabic" pitchFamily="18" charset="-78"/>
                <a:cs typeface="Traditional Arabic" pitchFamily="18" charset="-78"/>
              </a:rPr>
              <a:t>perlahan-lahan</a:t>
            </a:r>
            <a:r>
              <a:rPr lang="en-US" i="1" dirty="0" smtClean="0">
                <a:latin typeface="Traditional Arabic" pitchFamily="18" charset="-78"/>
                <a:cs typeface="Traditional Arabic" pitchFamily="18" charset="-78"/>
              </a:rPr>
              <a:t>”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. </a:t>
            </a:r>
            <a:r>
              <a:rPr lang="en-US" dirty="0">
                <a:latin typeface="Traditional Arabic" pitchFamily="18" charset="-78"/>
                <a:cs typeface="Traditional Arabic" pitchFamily="18" charset="-78"/>
              </a:rPr>
              <a:t>(Q.S Al-</a:t>
            </a:r>
            <a:r>
              <a:rPr lang="en-US" dirty="0" err="1">
                <a:latin typeface="Traditional Arabic" pitchFamily="18" charset="-78"/>
                <a:cs typeface="Traditional Arabic" pitchFamily="18" charset="-78"/>
              </a:rPr>
              <a:t>Muzzammil</a:t>
            </a:r>
            <a:r>
              <a:rPr lang="en-US" dirty="0">
                <a:latin typeface="Traditional Arabic" pitchFamily="18" charset="-78"/>
                <a:cs typeface="Traditional Arabic" pitchFamily="18" charset="-78"/>
              </a:rPr>
              <a:t> : 4)</a:t>
            </a:r>
          </a:p>
          <a:p>
            <a:pPr algn="just"/>
            <a:endParaRPr lang="en-US" dirty="0" smtClean="0">
              <a:latin typeface="Traditional Arabic" pitchFamily="18" charset="-78"/>
              <a:cs typeface="Traditional Arabic" pitchFamily="18" charset="-78"/>
            </a:endParaRPr>
          </a:p>
          <a:p>
            <a:pPr algn="just"/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Ayat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dirty="0" err="1">
                <a:latin typeface="Traditional Arabic" pitchFamily="18" charset="-78"/>
                <a:cs typeface="Traditional Arabic" pitchFamily="18" charset="-78"/>
              </a:rPr>
              <a:t>ini</a:t>
            </a:r>
            <a:r>
              <a:rPr lang="en-US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dirty="0" err="1">
                <a:latin typeface="Traditional Arabic" pitchFamily="18" charset="-78"/>
                <a:cs typeface="Traditional Arabic" pitchFamily="18" charset="-78"/>
              </a:rPr>
              <a:t>memerintahkan</a:t>
            </a:r>
            <a:r>
              <a:rPr lang="en-US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dirty="0" err="1">
                <a:latin typeface="Traditional Arabic" pitchFamily="18" charset="-78"/>
                <a:cs typeface="Traditional Arabic" pitchFamily="18" charset="-78"/>
              </a:rPr>
              <a:t>kita</a:t>
            </a:r>
            <a:r>
              <a:rPr lang="en-US" dirty="0">
                <a:latin typeface="Traditional Arabic" pitchFamily="18" charset="-78"/>
                <a:cs typeface="Traditional Arabic" pitchFamily="18" charset="-78"/>
              </a:rPr>
              <a:t> agar </a:t>
            </a:r>
            <a:r>
              <a:rPr lang="en-US" dirty="0" err="1">
                <a:latin typeface="Traditional Arabic" pitchFamily="18" charset="-78"/>
                <a:cs typeface="Traditional Arabic" pitchFamily="18" charset="-78"/>
              </a:rPr>
              <a:t>membaca</a:t>
            </a:r>
            <a:r>
              <a:rPr lang="en-US" dirty="0">
                <a:latin typeface="Traditional Arabic" pitchFamily="18" charset="-78"/>
                <a:cs typeface="Traditional Arabic" pitchFamily="18" charset="-78"/>
              </a:rPr>
              <a:t> Al-Qur’an </a:t>
            </a:r>
            <a:r>
              <a:rPr lang="en-US" dirty="0" err="1">
                <a:latin typeface="Traditional Arabic" pitchFamily="18" charset="-78"/>
                <a:cs typeface="Traditional Arabic" pitchFamily="18" charset="-78"/>
              </a:rPr>
              <a:t>dengan</a:t>
            </a:r>
            <a:r>
              <a:rPr lang="en-US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dirty="0" err="1">
                <a:latin typeface="Traditional Arabic" pitchFamily="18" charset="-78"/>
                <a:cs typeface="Traditional Arabic" pitchFamily="18" charset="-78"/>
              </a:rPr>
              <a:t>perlahan-lahan</a:t>
            </a:r>
            <a:r>
              <a:rPr lang="en-US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dirty="0" err="1">
                <a:latin typeface="Traditional Arabic" pitchFamily="18" charset="-78"/>
                <a:cs typeface="Traditional Arabic" pitchFamily="18" charset="-78"/>
              </a:rPr>
              <a:t>sehingga</a:t>
            </a:r>
            <a:r>
              <a:rPr lang="en-US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dirty="0" err="1">
                <a:latin typeface="Traditional Arabic" pitchFamily="18" charset="-78"/>
                <a:cs typeface="Traditional Arabic" pitchFamily="18" charset="-78"/>
              </a:rPr>
              <a:t>membantu</a:t>
            </a:r>
            <a:r>
              <a:rPr lang="en-US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dirty="0" err="1">
                <a:latin typeface="Traditional Arabic" pitchFamily="18" charset="-78"/>
                <a:cs typeface="Traditional Arabic" pitchFamily="18" charset="-78"/>
              </a:rPr>
              <a:t>pemahaman</a:t>
            </a:r>
            <a:r>
              <a:rPr lang="en-US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dirty="0" err="1">
                <a:latin typeface="Traditional Arabic" pitchFamily="18" charset="-78"/>
                <a:cs typeface="Traditional Arabic" pitchFamily="18" charset="-78"/>
              </a:rPr>
              <a:t>dan</a:t>
            </a:r>
            <a:r>
              <a:rPr lang="en-US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dirty="0" err="1">
                <a:latin typeface="Traditional Arabic" pitchFamily="18" charset="-78"/>
                <a:cs typeface="Traditional Arabic" pitchFamily="18" charset="-78"/>
              </a:rPr>
              <a:t>perenungan</a:t>
            </a:r>
            <a:r>
              <a:rPr lang="en-US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dirty="0" err="1">
                <a:latin typeface="Traditional Arabic" pitchFamily="18" charset="-78"/>
                <a:cs typeface="Traditional Arabic" pitchFamily="18" charset="-78"/>
              </a:rPr>
              <a:t>dalam</a:t>
            </a:r>
            <a:r>
              <a:rPr lang="en-US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dirty="0" err="1">
                <a:latin typeface="Traditional Arabic" pitchFamily="18" charset="-78"/>
                <a:cs typeface="Traditional Arabic" pitchFamily="18" charset="-78"/>
              </a:rPr>
              <a:t>membaca</a:t>
            </a:r>
            <a:r>
              <a:rPr lang="en-US" dirty="0">
                <a:latin typeface="Traditional Arabic" pitchFamily="18" charset="-78"/>
                <a:cs typeface="Traditional Arabic" pitchFamily="18" charset="-78"/>
              </a:rPr>
              <a:t> Al-Qur’an </a:t>
            </a:r>
            <a:r>
              <a:rPr lang="en-US" dirty="0" err="1">
                <a:latin typeface="Traditional Arabic" pitchFamily="18" charset="-78"/>
                <a:cs typeface="Traditional Arabic" pitchFamily="18" charset="-78"/>
              </a:rPr>
              <a:t>sebagaimana</a:t>
            </a:r>
            <a:r>
              <a:rPr lang="en-US" dirty="0">
                <a:latin typeface="Traditional Arabic" pitchFamily="18" charset="-78"/>
                <a:cs typeface="Traditional Arabic" pitchFamily="18" charset="-78"/>
              </a:rPr>
              <a:t> yang </a:t>
            </a:r>
            <a:r>
              <a:rPr lang="en-US" dirty="0" err="1">
                <a:latin typeface="Traditional Arabic" pitchFamily="18" charset="-78"/>
                <a:cs typeface="Traditional Arabic" pitchFamily="18" charset="-78"/>
              </a:rPr>
              <a:t>dijelaskan</a:t>
            </a:r>
            <a:r>
              <a:rPr lang="en-US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dirty="0" err="1">
                <a:latin typeface="Traditional Arabic" pitchFamily="18" charset="-78"/>
                <a:cs typeface="Traditional Arabic" pitchFamily="18" charset="-78"/>
              </a:rPr>
              <a:t>Aisyah</a:t>
            </a:r>
            <a:r>
              <a:rPr lang="en-US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dirty="0" err="1">
                <a:latin typeface="Traditional Arabic" pitchFamily="18" charset="-78"/>
                <a:cs typeface="Traditional Arabic" pitchFamily="18" charset="-78"/>
              </a:rPr>
              <a:t>r.a</a:t>
            </a:r>
            <a:r>
              <a:rPr lang="en-US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dirty="0" err="1">
                <a:latin typeface="Traditional Arabic" pitchFamily="18" charset="-78"/>
                <a:cs typeface="Traditional Arabic" pitchFamily="18" charset="-78"/>
              </a:rPr>
              <a:t>bahwa</a:t>
            </a:r>
            <a:r>
              <a:rPr lang="en-US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dirty="0" err="1">
                <a:latin typeface="Traditional Arabic" pitchFamily="18" charset="-78"/>
                <a:cs typeface="Traditional Arabic" pitchFamily="18" charset="-78"/>
              </a:rPr>
              <a:t>Rasulullah</a:t>
            </a:r>
            <a:r>
              <a:rPr lang="en-US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dirty="0" err="1">
                <a:latin typeface="Traditional Arabic" pitchFamily="18" charset="-78"/>
                <a:cs typeface="Traditional Arabic" pitchFamily="18" charset="-78"/>
              </a:rPr>
              <a:t>s.a.w</a:t>
            </a:r>
            <a:r>
              <a:rPr lang="en-US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dirty="0" err="1">
                <a:latin typeface="Traditional Arabic" pitchFamily="18" charset="-78"/>
                <a:cs typeface="Traditional Arabic" pitchFamily="18" charset="-78"/>
              </a:rPr>
              <a:t>membaca</a:t>
            </a:r>
            <a:r>
              <a:rPr lang="en-US" dirty="0">
                <a:latin typeface="Traditional Arabic" pitchFamily="18" charset="-78"/>
                <a:cs typeface="Traditional Arabic" pitchFamily="18" charset="-78"/>
              </a:rPr>
              <a:t> Al-Qur’an </a:t>
            </a:r>
            <a:r>
              <a:rPr lang="en-US" dirty="0" err="1">
                <a:latin typeface="Traditional Arabic" pitchFamily="18" charset="-78"/>
                <a:cs typeface="Traditional Arabic" pitchFamily="18" charset="-78"/>
              </a:rPr>
              <a:t>dengan</a:t>
            </a:r>
            <a:r>
              <a:rPr lang="en-US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dirty="0" err="1">
                <a:latin typeface="Traditional Arabic" pitchFamily="18" charset="-78"/>
                <a:cs typeface="Traditional Arabic" pitchFamily="18" charset="-78"/>
              </a:rPr>
              <a:t>tartil</a:t>
            </a:r>
            <a:r>
              <a:rPr lang="en-US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dirty="0" err="1">
                <a:latin typeface="Traditional Arabic" pitchFamily="18" charset="-78"/>
                <a:cs typeface="Traditional Arabic" pitchFamily="18" charset="-78"/>
              </a:rPr>
              <a:t>sehingga</a:t>
            </a:r>
            <a:r>
              <a:rPr lang="en-US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dirty="0" err="1">
                <a:latin typeface="Traditional Arabic" pitchFamily="18" charset="-78"/>
                <a:cs typeface="Traditional Arabic" pitchFamily="18" charset="-78"/>
              </a:rPr>
              <a:t>membaca</a:t>
            </a:r>
            <a:r>
              <a:rPr lang="en-US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dirty="0" err="1">
                <a:latin typeface="Traditional Arabic" pitchFamily="18" charset="-78"/>
                <a:cs typeface="Traditional Arabic" pitchFamily="18" charset="-78"/>
              </a:rPr>
              <a:t>panjang</a:t>
            </a:r>
            <a:r>
              <a:rPr lang="en-US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dirty="0" err="1">
                <a:latin typeface="Traditional Arabic" pitchFamily="18" charset="-78"/>
                <a:cs typeface="Traditional Arabic" pitchFamily="18" charset="-78"/>
              </a:rPr>
              <a:t>setiap</a:t>
            </a:r>
            <a:r>
              <a:rPr lang="en-US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dirty="0" err="1">
                <a:latin typeface="Traditional Arabic" pitchFamily="18" charset="-78"/>
                <a:cs typeface="Traditional Arabic" pitchFamily="18" charset="-78"/>
              </a:rPr>
              <a:t>lafazh</a:t>
            </a:r>
            <a:r>
              <a:rPr lang="en-US" dirty="0">
                <a:latin typeface="Traditional Arabic" pitchFamily="18" charset="-78"/>
                <a:cs typeface="Traditional Arabic" pitchFamily="18" charset="-78"/>
              </a:rPr>
              <a:t> yang </a:t>
            </a:r>
            <a:r>
              <a:rPr lang="en-US" dirty="0" err="1">
                <a:latin typeface="Traditional Arabic" pitchFamily="18" charset="-78"/>
                <a:cs typeface="Traditional Arabic" pitchFamily="18" charset="-78"/>
              </a:rPr>
              <a:t>seharusnya</a:t>
            </a:r>
            <a:r>
              <a:rPr lang="en-US" dirty="0">
                <a:latin typeface="Traditional Arabic" pitchFamily="18" charset="-78"/>
                <a:cs typeface="Traditional Arabic" pitchFamily="18" charset="-78"/>
              </a:rPr>
              <a:t> di </a:t>
            </a:r>
            <a:r>
              <a:rPr lang="en-US" dirty="0" err="1">
                <a:latin typeface="Traditional Arabic" pitchFamily="18" charset="-78"/>
                <a:cs typeface="Traditional Arabic" pitchFamily="18" charset="-78"/>
              </a:rPr>
              <a:t>baca</a:t>
            </a:r>
            <a:r>
              <a:rPr lang="en-US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dirty="0" err="1">
                <a:latin typeface="Traditional Arabic" pitchFamily="18" charset="-78"/>
                <a:cs typeface="Traditional Arabic" pitchFamily="18" charset="-78"/>
              </a:rPr>
              <a:t>panjang</a:t>
            </a:r>
            <a:r>
              <a:rPr lang="en-US" dirty="0">
                <a:latin typeface="Traditional Arabic" pitchFamily="18" charset="-78"/>
                <a:cs typeface="Traditional Arabic" pitchFamily="18" charset="-78"/>
              </a:rPr>
              <a:t> (</a:t>
            </a:r>
            <a:r>
              <a:rPr lang="en-US" dirty="0" err="1">
                <a:latin typeface="Traditional Arabic" pitchFamily="18" charset="-78"/>
                <a:cs typeface="Traditional Arabic" pitchFamily="18" charset="-78"/>
              </a:rPr>
              <a:t>dan</a:t>
            </a:r>
            <a:r>
              <a:rPr lang="en-US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dirty="0" err="1">
                <a:latin typeface="Traditional Arabic" pitchFamily="18" charset="-78"/>
                <a:cs typeface="Traditional Arabic" pitchFamily="18" charset="-78"/>
              </a:rPr>
              <a:t>sebaliknya</a:t>
            </a:r>
            <a:r>
              <a:rPr lang="en-US" dirty="0">
                <a:latin typeface="Traditional Arabic" pitchFamily="18" charset="-78"/>
                <a:cs typeface="Traditional Arabic" pitchFamily="18" charset="-78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01249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MENGAJAR\GAMBAR\Q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701792"/>
            <a:ext cx="6477000" cy="1279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57200" y="1743670"/>
            <a:ext cx="8305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i="1" dirty="0" smtClean="0">
                <a:latin typeface="Traditional Arabic" pitchFamily="18" charset="-78"/>
                <a:cs typeface="Traditional Arabic" pitchFamily="18" charset="-78"/>
              </a:rPr>
              <a:t>“</a:t>
            </a:r>
            <a:r>
              <a:rPr lang="en-US" i="1" dirty="0" err="1" smtClean="0">
                <a:latin typeface="Traditional Arabic" pitchFamily="18" charset="-78"/>
                <a:cs typeface="Traditional Arabic" pitchFamily="18" charset="-78"/>
              </a:rPr>
              <a:t>dan</a:t>
            </a:r>
            <a:r>
              <a:rPr lang="en-US" i="1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i="1" dirty="0">
                <a:latin typeface="Traditional Arabic" pitchFamily="18" charset="-78"/>
                <a:cs typeface="Traditional Arabic" pitchFamily="18" charset="-78"/>
              </a:rPr>
              <a:t>Al Quran </a:t>
            </a:r>
            <a:r>
              <a:rPr lang="en-US" i="1" dirty="0" err="1">
                <a:latin typeface="Traditional Arabic" pitchFamily="18" charset="-78"/>
                <a:cs typeface="Traditional Arabic" pitchFamily="18" charset="-78"/>
              </a:rPr>
              <a:t>itu</a:t>
            </a:r>
            <a:r>
              <a:rPr lang="en-US" i="1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i="1" dirty="0" err="1">
                <a:latin typeface="Traditional Arabic" pitchFamily="18" charset="-78"/>
                <a:cs typeface="Traditional Arabic" pitchFamily="18" charset="-78"/>
              </a:rPr>
              <a:t>telah</a:t>
            </a:r>
            <a:r>
              <a:rPr lang="en-US" i="1" dirty="0">
                <a:latin typeface="Traditional Arabic" pitchFamily="18" charset="-78"/>
                <a:cs typeface="Traditional Arabic" pitchFamily="18" charset="-78"/>
              </a:rPr>
              <a:t> Kami </a:t>
            </a:r>
            <a:r>
              <a:rPr lang="en-US" i="1" dirty="0" err="1">
                <a:latin typeface="Traditional Arabic" pitchFamily="18" charset="-78"/>
                <a:cs typeface="Traditional Arabic" pitchFamily="18" charset="-78"/>
              </a:rPr>
              <a:t>turunkan</a:t>
            </a:r>
            <a:r>
              <a:rPr lang="en-US" i="1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i="1" dirty="0" err="1">
                <a:latin typeface="Traditional Arabic" pitchFamily="18" charset="-78"/>
                <a:cs typeface="Traditional Arabic" pitchFamily="18" charset="-78"/>
              </a:rPr>
              <a:t>dengan</a:t>
            </a:r>
            <a:r>
              <a:rPr lang="en-US" i="1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i="1" dirty="0" err="1">
                <a:latin typeface="Traditional Arabic" pitchFamily="18" charset="-78"/>
                <a:cs typeface="Traditional Arabic" pitchFamily="18" charset="-78"/>
              </a:rPr>
              <a:t>berangsur-angsur</a:t>
            </a:r>
            <a:r>
              <a:rPr lang="en-US" i="1" dirty="0">
                <a:latin typeface="Traditional Arabic" pitchFamily="18" charset="-78"/>
                <a:cs typeface="Traditional Arabic" pitchFamily="18" charset="-78"/>
              </a:rPr>
              <a:t> agar </a:t>
            </a:r>
            <a:r>
              <a:rPr lang="en-US" i="1" dirty="0" err="1">
                <a:latin typeface="Traditional Arabic" pitchFamily="18" charset="-78"/>
                <a:cs typeface="Traditional Arabic" pitchFamily="18" charset="-78"/>
              </a:rPr>
              <a:t>kamu</a:t>
            </a:r>
            <a:r>
              <a:rPr lang="en-US" i="1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i="1" dirty="0" err="1">
                <a:latin typeface="Traditional Arabic" pitchFamily="18" charset="-78"/>
                <a:cs typeface="Traditional Arabic" pitchFamily="18" charset="-78"/>
              </a:rPr>
              <a:t>membacakannya</a:t>
            </a:r>
            <a:r>
              <a:rPr lang="en-US" i="1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i="1" dirty="0" err="1">
                <a:latin typeface="Traditional Arabic" pitchFamily="18" charset="-78"/>
                <a:cs typeface="Traditional Arabic" pitchFamily="18" charset="-78"/>
              </a:rPr>
              <a:t>perlahan-lahan</a:t>
            </a:r>
            <a:r>
              <a:rPr lang="en-US" i="1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i="1" dirty="0" err="1">
                <a:latin typeface="Traditional Arabic" pitchFamily="18" charset="-78"/>
                <a:cs typeface="Traditional Arabic" pitchFamily="18" charset="-78"/>
              </a:rPr>
              <a:t>kepada</a:t>
            </a:r>
            <a:r>
              <a:rPr lang="en-US" i="1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i="1" dirty="0" err="1">
                <a:latin typeface="Traditional Arabic" pitchFamily="18" charset="-78"/>
                <a:cs typeface="Traditional Arabic" pitchFamily="18" charset="-78"/>
              </a:rPr>
              <a:t>manusia</a:t>
            </a:r>
            <a:r>
              <a:rPr lang="en-US" i="1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i="1" dirty="0" err="1">
                <a:latin typeface="Traditional Arabic" pitchFamily="18" charset="-78"/>
                <a:cs typeface="Traditional Arabic" pitchFamily="18" charset="-78"/>
              </a:rPr>
              <a:t>dan</a:t>
            </a:r>
            <a:r>
              <a:rPr lang="en-US" i="1" dirty="0">
                <a:latin typeface="Traditional Arabic" pitchFamily="18" charset="-78"/>
                <a:cs typeface="Traditional Arabic" pitchFamily="18" charset="-78"/>
              </a:rPr>
              <a:t> Kami </a:t>
            </a:r>
            <a:r>
              <a:rPr lang="en-US" i="1" dirty="0" err="1">
                <a:latin typeface="Traditional Arabic" pitchFamily="18" charset="-78"/>
                <a:cs typeface="Traditional Arabic" pitchFamily="18" charset="-78"/>
              </a:rPr>
              <a:t>menurunkannya</a:t>
            </a:r>
            <a:r>
              <a:rPr lang="en-US" i="1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i="1" dirty="0" err="1">
                <a:latin typeface="Traditional Arabic" pitchFamily="18" charset="-78"/>
                <a:cs typeface="Traditional Arabic" pitchFamily="18" charset="-78"/>
              </a:rPr>
              <a:t>bagian</a:t>
            </a:r>
            <a:r>
              <a:rPr lang="en-US" i="1" dirty="0">
                <a:latin typeface="Traditional Arabic" pitchFamily="18" charset="-78"/>
                <a:cs typeface="Traditional Arabic" pitchFamily="18" charset="-78"/>
              </a:rPr>
              <a:t> demi </a:t>
            </a:r>
            <a:r>
              <a:rPr lang="en-US" i="1" dirty="0" err="1" smtClean="0">
                <a:latin typeface="Traditional Arabic" pitchFamily="18" charset="-78"/>
                <a:cs typeface="Traditional Arabic" pitchFamily="18" charset="-78"/>
              </a:rPr>
              <a:t>bagian</a:t>
            </a:r>
            <a:r>
              <a:rPr lang="en-US" i="1" dirty="0" smtClean="0">
                <a:latin typeface="Traditional Arabic" pitchFamily="18" charset="-78"/>
                <a:cs typeface="Traditional Arabic" pitchFamily="18" charset="-78"/>
              </a:rPr>
              <a:t>.”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dirty="0">
                <a:latin typeface="Traditional Arabic" pitchFamily="18" charset="-78"/>
                <a:cs typeface="Traditional Arabic" pitchFamily="18" charset="-78"/>
              </a:rPr>
              <a:t>(Q.S. Al-</a:t>
            </a:r>
            <a:r>
              <a:rPr lang="en-US" dirty="0" err="1">
                <a:latin typeface="Traditional Arabic" pitchFamily="18" charset="-78"/>
                <a:cs typeface="Traditional Arabic" pitchFamily="18" charset="-78"/>
              </a:rPr>
              <a:t>Isra</a:t>
            </a:r>
            <a:r>
              <a:rPr lang="en-US" dirty="0">
                <a:latin typeface="Traditional Arabic" pitchFamily="18" charset="-78"/>
                <a:cs typeface="Traditional Arabic" pitchFamily="18" charset="-78"/>
              </a:rPr>
              <a:t>’: 106)</a:t>
            </a:r>
          </a:p>
        </p:txBody>
      </p:sp>
      <p:pic>
        <p:nvPicPr>
          <p:cNvPr id="3075" name="Picture 3" descr="E:\MENGAJAR\GAMBAR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667000"/>
            <a:ext cx="6935372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33400" y="3429000"/>
            <a:ext cx="83058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i="1" dirty="0" smtClean="0">
                <a:latin typeface="Traditional Arabic" pitchFamily="18" charset="-78"/>
                <a:cs typeface="Traditional Arabic" pitchFamily="18" charset="-78"/>
              </a:rPr>
              <a:t>“</a:t>
            </a:r>
            <a:r>
              <a:rPr lang="en-US" i="1" dirty="0" err="1" smtClean="0">
                <a:latin typeface="Traditional Arabic" pitchFamily="18" charset="-78"/>
                <a:cs typeface="Traditional Arabic" pitchFamily="18" charset="-78"/>
              </a:rPr>
              <a:t>janganlah</a:t>
            </a:r>
            <a:r>
              <a:rPr lang="en-US" i="1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i="1" dirty="0" err="1">
                <a:latin typeface="Traditional Arabic" pitchFamily="18" charset="-78"/>
                <a:cs typeface="Traditional Arabic" pitchFamily="18" charset="-78"/>
              </a:rPr>
              <a:t>kamu</a:t>
            </a:r>
            <a:r>
              <a:rPr lang="en-US" i="1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i="1" dirty="0" err="1">
                <a:latin typeface="Traditional Arabic" pitchFamily="18" charset="-78"/>
                <a:cs typeface="Traditional Arabic" pitchFamily="18" charset="-78"/>
              </a:rPr>
              <a:t>gerakkan</a:t>
            </a:r>
            <a:r>
              <a:rPr lang="en-US" i="1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i="1" dirty="0" err="1">
                <a:latin typeface="Traditional Arabic" pitchFamily="18" charset="-78"/>
                <a:cs typeface="Traditional Arabic" pitchFamily="18" charset="-78"/>
              </a:rPr>
              <a:t>lidahmu</a:t>
            </a:r>
            <a:r>
              <a:rPr lang="en-US" i="1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i="1" dirty="0" err="1">
                <a:latin typeface="Traditional Arabic" pitchFamily="18" charset="-78"/>
                <a:cs typeface="Traditional Arabic" pitchFamily="18" charset="-78"/>
              </a:rPr>
              <a:t>untuk</a:t>
            </a:r>
            <a:r>
              <a:rPr lang="en-US" i="1" dirty="0">
                <a:latin typeface="Traditional Arabic" pitchFamily="18" charset="-78"/>
                <a:cs typeface="Traditional Arabic" pitchFamily="18" charset="-78"/>
              </a:rPr>
              <a:t> (</a:t>
            </a:r>
            <a:r>
              <a:rPr lang="en-US" i="1" dirty="0" err="1">
                <a:latin typeface="Traditional Arabic" pitchFamily="18" charset="-78"/>
                <a:cs typeface="Traditional Arabic" pitchFamily="18" charset="-78"/>
              </a:rPr>
              <a:t>membaca</a:t>
            </a:r>
            <a:r>
              <a:rPr lang="en-US" i="1" dirty="0">
                <a:latin typeface="Traditional Arabic" pitchFamily="18" charset="-78"/>
                <a:cs typeface="Traditional Arabic" pitchFamily="18" charset="-78"/>
              </a:rPr>
              <a:t>) Al Quran </a:t>
            </a:r>
            <a:r>
              <a:rPr lang="en-US" i="1" dirty="0" err="1">
                <a:latin typeface="Traditional Arabic" pitchFamily="18" charset="-78"/>
                <a:cs typeface="Traditional Arabic" pitchFamily="18" charset="-78"/>
              </a:rPr>
              <a:t>karena</a:t>
            </a:r>
            <a:r>
              <a:rPr lang="en-US" i="1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i="1" dirty="0" err="1">
                <a:latin typeface="Traditional Arabic" pitchFamily="18" charset="-78"/>
                <a:cs typeface="Traditional Arabic" pitchFamily="18" charset="-78"/>
              </a:rPr>
              <a:t>hendak</a:t>
            </a:r>
            <a:r>
              <a:rPr lang="en-US" i="1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i="1" dirty="0" err="1">
                <a:latin typeface="Traditional Arabic" pitchFamily="18" charset="-78"/>
                <a:cs typeface="Traditional Arabic" pitchFamily="18" charset="-78"/>
              </a:rPr>
              <a:t>cepat-cepat</a:t>
            </a:r>
            <a:r>
              <a:rPr lang="en-US" i="1" dirty="0">
                <a:latin typeface="Traditional Arabic" pitchFamily="18" charset="-78"/>
                <a:cs typeface="Traditional Arabic" pitchFamily="18" charset="-78"/>
              </a:rPr>
              <a:t> (</a:t>
            </a:r>
            <a:r>
              <a:rPr lang="en-US" i="1" dirty="0" err="1" smtClean="0">
                <a:latin typeface="Traditional Arabic" pitchFamily="18" charset="-78"/>
                <a:cs typeface="Traditional Arabic" pitchFamily="18" charset="-78"/>
              </a:rPr>
              <a:t>menguasai</a:t>
            </a:r>
            <a:r>
              <a:rPr lang="en-US" i="1" dirty="0" smtClean="0">
                <a:latin typeface="Traditional Arabic" pitchFamily="18" charset="-78"/>
                <a:cs typeface="Traditional Arabic" pitchFamily="18" charset="-78"/>
              </a:rPr>
              <a:t>) </a:t>
            </a:r>
            <a:r>
              <a:rPr lang="en-US" i="1" dirty="0" err="1" smtClean="0">
                <a:latin typeface="Traditional Arabic" pitchFamily="18" charset="-78"/>
                <a:cs typeface="Traditional Arabic" pitchFamily="18" charset="-78"/>
              </a:rPr>
              <a:t>nya</a:t>
            </a:r>
            <a:r>
              <a:rPr lang="en-US" i="1" dirty="0" smtClean="0">
                <a:latin typeface="Traditional Arabic" pitchFamily="18" charset="-78"/>
                <a:cs typeface="Traditional Arabic" pitchFamily="18" charset="-78"/>
              </a:rPr>
              <a:t>[1532]. (16)</a:t>
            </a:r>
            <a:endParaRPr lang="en-US" i="1" dirty="0">
              <a:latin typeface="Traditional Arabic" pitchFamily="18" charset="-78"/>
              <a:cs typeface="Traditional Arabic" pitchFamily="18" charset="-78"/>
            </a:endParaRPr>
          </a:p>
          <a:p>
            <a:pPr algn="just"/>
            <a:r>
              <a:rPr lang="en-US" i="1" dirty="0" smtClean="0">
                <a:latin typeface="Traditional Arabic" pitchFamily="18" charset="-78"/>
                <a:cs typeface="Traditional Arabic" pitchFamily="18" charset="-78"/>
              </a:rPr>
              <a:t>“</a:t>
            </a:r>
            <a:r>
              <a:rPr lang="en-US" i="1" dirty="0" err="1" smtClean="0">
                <a:latin typeface="Traditional Arabic" pitchFamily="18" charset="-78"/>
                <a:cs typeface="Traditional Arabic" pitchFamily="18" charset="-78"/>
              </a:rPr>
              <a:t>Sesungguhnya</a:t>
            </a:r>
            <a:r>
              <a:rPr lang="en-US" i="1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i="1" dirty="0" err="1">
                <a:latin typeface="Traditional Arabic" pitchFamily="18" charset="-78"/>
                <a:cs typeface="Traditional Arabic" pitchFamily="18" charset="-78"/>
              </a:rPr>
              <a:t>atas</a:t>
            </a:r>
            <a:r>
              <a:rPr lang="en-US" i="1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i="1" dirty="0" err="1">
                <a:latin typeface="Traditional Arabic" pitchFamily="18" charset="-78"/>
                <a:cs typeface="Traditional Arabic" pitchFamily="18" charset="-78"/>
              </a:rPr>
              <a:t>tanggungan</a:t>
            </a:r>
            <a:r>
              <a:rPr lang="en-US" i="1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i="1" dirty="0" err="1">
                <a:latin typeface="Traditional Arabic" pitchFamily="18" charset="-78"/>
                <a:cs typeface="Traditional Arabic" pitchFamily="18" charset="-78"/>
              </a:rPr>
              <a:t>kamilah</a:t>
            </a:r>
            <a:r>
              <a:rPr lang="en-US" i="1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i="1" dirty="0" err="1">
                <a:latin typeface="Traditional Arabic" pitchFamily="18" charset="-78"/>
                <a:cs typeface="Traditional Arabic" pitchFamily="18" charset="-78"/>
              </a:rPr>
              <a:t>mengumpulkannya</a:t>
            </a:r>
            <a:r>
              <a:rPr lang="en-US" i="1" dirty="0">
                <a:latin typeface="Traditional Arabic" pitchFamily="18" charset="-78"/>
                <a:cs typeface="Traditional Arabic" pitchFamily="18" charset="-78"/>
              </a:rPr>
              <a:t> (di </a:t>
            </a:r>
            <a:r>
              <a:rPr lang="en-US" i="1" dirty="0" err="1">
                <a:latin typeface="Traditional Arabic" pitchFamily="18" charset="-78"/>
                <a:cs typeface="Traditional Arabic" pitchFamily="18" charset="-78"/>
              </a:rPr>
              <a:t>dadamu</a:t>
            </a:r>
            <a:r>
              <a:rPr lang="en-US" i="1" dirty="0">
                <a:latin typeface="Traditional Arabic" pitchFamily="18" charset="-78"/>
                <a:cs typeface="Traditional Arabic" pitchFamily="18" charset="-78"/>
              </a:rPr>
              <a:t>) </a:t>
            </a:r>
            <a:r>
              <a:rPr lang="en-US" i="1" dirty="0" err="1">
                <a:latin typeface="Traditional Arabic" pitchFamily="18" charset="-78"/>
                <a:cs typeface="Traditional Arabic" pitchFamily="18" charset="-78"/>
              </a:rPr>
              <a:t>dan</a:t>
            </a:r>
            <a:r>
              <a:rPr lang="en-US" i="1" dirty="0">
                <a:latin typeface="Traditional Arabic" pitchFamily="18" charset="-78"/>
                <a:cs typeface="Traditional Arabic" pitchFamily="18" charset="-78"/>
              </a:rPr>
              <a:t> (</a:t>
            </a:r>
            <a:r>
              <a:rPr lang="en-US" i="1" dirty="0" err="1">
                <a:latin typeface="Traditional Arabic" pitchFamily="18" charset="-78"/>
                <a:cs typeface="Traditional Arabic" pitchFamily="18" charset="-78"/>
              </a:rPr>
              <a:t>membuatmu</a:t>
            </a:r>
            <a:r>
              <a:rPr lang="en-US" i="1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i="1" dirty="0" err="1">
                <a:latin typeface="Traditional Arabic" pitchFamily="18" charset="-78"/>
                <a:cs typeface="Traditional Arabic" pitchFamily="18" charset="-78"/>
              </a:rPr>
              <a:t>pandai</a:t>
            </a:r>
            <a:r>
              <a:rPr lang="en-US" i="1" dirty="0">
                <a:latin typeface="Traditional Arabic" pitchFamily="18" charset="-78"/>
                <a:cs typeface="Traditional Arabic" pitchFamily="18" charset="-78"/>
              </a:rPr>
              <a:t>) </a:t>
            </a:r>
            <a:r>
              <a:rPr lang="en-US" i="1" dirty="0" err="1">
                <a:latin typeface="Traditional Arabic" pitchFamily="18" charset="-78"/>
                <a:cs typeface="Traditional Arabic" pitchFamily="18" charset="-78"/>
              </a:rPr>
              <a:t>membacanya</a:t>
            </a:r>
            <a:r>
              <a:rPr lang="en-US" i="1" dirty="0" smtClean="0">
                <a:latin typeface="Traditional Arabic" pitchFamily="18" charset="-78"/>
                <a:cs typeface="Traditional Arabic" pitchFamily="18" charset="-78"/>
              </a:rPr>
              <a:t>.” (17)</a:t>
            </a:r>
            <a:endParaRPr lang="en-US" i="1" dirty="0">
              <a:latin typeface="Traditional Arabic" pitchFamily="18" charset="-78"/>
              <a:cs typeface="Traditional Arabic" pitchFamily="18" charset="-78"/>
            </a:endParaRPr>
          </a:p>
          <a:p>
            <a:pPr algn="just"/>
            <a:endParaRPr lang="en-US" dirty="0" smtClean="0">
              <a:latin typeface="Traditional Arabic" pitchFamily="18" charset="-78"/>
              <a:cs typeface="Traditional Arabic" pitchFamily="18" charset="-78"/>
            </a:endParaRPr>
          </a:p>
          <a:p>
            <a:pPr algn="just"/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[</a:t>
            </a:r>
            <a:r>
              <a:rPr lang="en-US" dirty="0">
                <a:latin typeface="Traditional Arabic" pitchFamily="18" charset="-78"/>
                <a:cs typeface="Traditional Arabic" pitchFamily="18" charset="-78"/>
              </a:rPr>
              <a:t>1532] </a:t>
            </a:r>
            <a:r>
              <a:rPr lang="en-US" dirty="0" err="1">
                <a:latin typeface="Traditional Arabic" pitchFamily="18" charset="-78"/>
                <a:cs typeface="Traditional Arabic" pitchFamily="18" charset="-78"/>
              </a:rPr>
              <a:t>Maksudnya</a:t>
            </a:r>
            <a:r>
              <a:rPr lang="en-US" dirty="0">
                <a:latin typeface="Traditional Arabic" pitchFamily="18" charset="-78"/>
                <a:cs typeface="Traditional Arabic" pitchFamily="18" charset="-78"/>
              </a:rPr>
              <a:t>: </a:t>
            </a:r>
            <a:r>
              <a:rPr lang="en-US" dirty="0" err="1">
                <a:latin typeface="Traditional Arabic" pitchFamily="18" charset="-78"/>
                <a:cs typeface="Traditional Arabic" pitchFamily="18" charset="-78"/>
              </a:rPr>
              <a:t>Nabi</a:t>
            </a:r>
            <a:r>
              <a:rPr lang="en-US" dirty="0">
                <a:latin typeface="Traditional Arabic" pitchFamily="18" charset="-78"/>
                <a:cs typeface="Traditional Arabic" pitchFamily="18" charset="-78"/>
              </a:rPr>
              <a:t> Muhammad </a:t>
            </a:r>
            <a:r>
              <a:rPr lang="en-US" dirty="0" err="1">
                <a:latin typeface="Traditional Arabic" pitchFamily="18" charset="-78"/>
                <a:cs typeface="Traditional Arabic" pitchFamily="18" charset="-78"/>
              </a:rPr>
              <a:t>s.a.w</a:t>
            </a:r>
            <a:r>
              <a:rPr lang="en-US" dirty="0">
                <a:latin typeface="Traditional Arabic" pitchFamily="18" charset="-78"/>
                <a:cs typeface="Traditional Arabic" pitchFamily="18" charset="-78"/>
              </a:rPr>
              <a:t>. </a:t>
            </a:r>
            <a:r>
              <a:rPr lang="en-US" dirty="0" err="1">
                <a:latin typeface="Traditional Arabic" pitchFamily="18" charset="-78"/>
                <a:cs typeface="Traditional Arabic" pitchFamily="18" charset="-78"/>
              </a:rPr>
              <a:t>dilarang</a:t>
            </a:r>
            <a:r>
              <a:rPr lang="en-US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dirty="0" err="1">
                <a:latin typeface="Traditional Arabic" pitchFamily="18" charset="-78"/>
                <a:cs typeface="Traditional Arabic" pitchFamily="18" charset="-78"/>
              </a:rPr>
              <a:t>oleh</a:t>
            </a:r>
            <a:r>
              <a:rPr lang="en-US" dirty="0">
                <a:latin typeface="Traditional Arabic" pitchFamily="18" charset="-78"/>
                <a:cs typeface="Traditional Arabic" pitchFamily="18" charset="-78"/>
              </a:rPr>
              <a:t> Allah </a:t>
            </a:r>
            <a:r>
              <a:rPr lang="en-US" dirty="0" err="1">
                <a:latin typeface="Traditional Arabic" pitchFamily="18" charset="-78"/>
                <a:cs typeface="Traditional Arabic" pitchFamily="18" charset="-78"/>
              </a:rPr>
              <a:t>menirukan</a:t>
            </a:r>
            <a:r>
              <a:rPr lang="en-US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dirty="0" err="1">
                <a:latin typeface="Traditional Arabic" pitchFamily="18" charset="-78"/>
                <a:cs typeface="Traditional Arabic" pitchFamily="18" charset="-78"/>
              </a:rPr>
              <a:t>bacaan</a:t>
            </a:r>
            <a:r>
              <a:rPr lang="en-US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dirty="0" err="1">
                <a:latin typeface="Traditional Arabic" pitchFamily="18" charset="-78"/>
                <a:cs typeface="Traditional Arabic" pitchFamily="18" charset="-78"/>
              </a:rPr>
              <a:t>Jibril</a:t>
            </a:r>
            <a:r>
              <a:rPr lang="en-US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dirty="0" err="1">
                <a:latin typeface="Traditional Arabic" pitchFamily="18" charset="-78"/>
                <a:cs typeface="Traditional Arabic" pitchFamily="18" charset="-78"/>
              </a:rPr>
              <a:t>a.s</a:t>
            </a:r>
            <a:r>
              <a:rPr lang="en-US" dirty="0">
                <a:latin typeface="Traditional Arabic" pitchFamily="18" charset="-78"/>
                <a:cs typeface="Traditional Arabic" pitchFamily="18" charset="-78"/>
              </a:rPr>
              <a:t>. </a:t>
            </a:r>
            <a:r>
              <a:rPr lang="en-US" dirty="0" err="1">
                <a:latin typeface="Traditional Arabic" pitchFamily="18" charset="-78"/>
                <a:cs typeface="Traditional Arabic" pitchFamily="18" charset="-78"/>
              </a:rPr>
              <a:t>kalimat</a:t>
            </a:r>
            <a:r>
              <a:rPr lang="en-US" dirty="0">
                <a:latin typeface="Traditional Arabic" pitchFamily="18" charset="-78"/>
                <a:cs typeface="Traditional Arabic" pitchFamily="18" charset="-78"/>
              </a:rPr>
              <a:t> demi </a:t>
            </a:r>
            <a:r>
              <a:rPr lang="en-US" dirty="0" err="1">
                <a:latin typeface="Traditional Arabic" pitchFamily="18" charset="-78"/>
                <a:cs typeface="Traditional Arabic" pitchFamily="18" charset="-78"/>
              </a:rPr>
              <a:t>kalimat</a:t>
            </a:r>
            <a:r>
              <a:rPr lang="en-US" dirty="0">
                <a:latin typeface="Traditional Arabic" pitchFamily="18" charset="-78"/>
                <a:cs typeface="Traditional Arabic" pitchFamily="18" charset="-78"/>
              </a:rPr>
              <a:t>, </a:t>
            </a:r>
            <a:r>
              <a:rPr lang="en-US" dirty="0" err="1">
                <a:latin typeface="Traditional Arabic" pitchFamily="18" charset="-78"/>
                <a:cs typeface="Traditional Arabic" pitchFamily="18" charset="-78"/>
              </a:rPr>
              <a:t>sebelum</a:t>
            </a:r>
            <a:r>
              <a:rPr lang="en-US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dirty="0" err="1">
                <a:latin typeface="Traditional Arabic" pitchFamily="18" charset="-78"/>
                <a:cs typeface="Traditional Arabic" pitchFamily="18" charset="-78"/>
              </a:rPr>
              <a:t>Jibril</a:t>
            </a:r>
            <a:r>
              <a:rPr lang="en-US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dirty="0" err="1">
                <a:latin typeface="Traditional Arabic" pitchFamily="18" charset="-78"/>
                <a:cs typeface="Traditional Arabic" pitchFamily="18" charset="-78"/>
              </a:rPr>
              <a:t>a.s</a:t>
            </a:r>
            <a:r>
              <a:rPr lang="en-US" dirty="0">
                <a:latin typeface="Traditional Arabic" pitchFamily="18" charset="-78"/>
                <a:cs typeface="Traditional Arabic" pitchFamily="18" charset="-78"/>
              </a:rPr>
              <a:t>. </a:t>
            </a:r>
            <a:r>
              <a:rPr lang="en-US" dirty="0" err="1">
                <a:latin typeface="Traditional Arabic" pitchFamily="18" charset="-78"/>
                <a:cs typeface="Traditional Arabic" pitchFamily="18" charset="-78"/>
              </a:rPr>
              <a:t>selesai</a:t>
            </a:r>
            <a:r>
              <a:rPr lang="en-US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dirty="0" err="1">
                <a:latin typeface="Traditional Arabic" pitchFamily="18" charset="-78"/>
                <a:cs typeface="Traditional Arabic" pitchFamily="18" charset="-78"/>
              </a:rPr>
              <a:t>membacakannya</a:t>
            </a:r>
            <a:r>
              <a:rPr lang="en-US" dirty="0">
                <a:latin typeface="Traditional Arabic" pitchFamily="18" charset="-78"/>
                <a:cs typeface="Traditional Arabic" pitchFamily="18" charset="-78"/>
              </a:rPr>
              <a:t>, agar </a:t>
            </a:r>
            <a:r>
              <a:rPr lang="en-US" dirty="0" err="1">
                <a:latin typeface="Traditional Arabic" pitchFamily="18" charset="-78"/>
                <a:cs typeface="Traditional Arabic" pitchFamily="18" charset="-78"/>
              </a:rPr>
              <a:t>dapat</a:t>
            </a:r>
            <a:r>
              <a:rPr lang="en-US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dirty="0" err="1">
                <a:latin typeface="Traditional Arabic" pitchFamily="18" charset="-78"/>
                <a:cs typeface="Traditional Arabic" pitchFamily="18" charset="-78"/>
              </a:rPr>
              <a:t>Nabi</a:t>
            </a:r>
            <a:r>
              <a:rPr lang="en-US" dirty="0">
                <a:latin typeface="Traditional Arabic" pitchFamily="18" charset="-78"/>
                <a:cs typeface="Traditional Arabic" pitchFamily="18" charset="-78"/>
              </a:rPr>
              <a:t> Muhammad </a:t>
            </a:r>
            <a:r>
              <a:rPr lang="en-US" dirty="0" err="1">
                <a:latin typeface="Traditional Arabic" pitchFamily="18" charset="-78"/>
                <a:cs typeface="Traditional Arabic" pitchFamily="18" charset="-78"/>
              </a:rPr>
              <a:t>s.a.w</a:t>
            </a:r>
            <a:r>
              <a:rPr lang="en-US" dirty="0">
                <a:latin typeface="Traditional Arabic" pitchFamily="18" charset="-78"/>
                <a:cs typeface="Traditional Arabic" pitchFamily="18" charset="-78"/>
              </a:rPr>
              <a:t>. </a:t>
            </a:r>
            <a:r>
              <a:rPr lang="en-US" dirty="0" err="1">
                <a:latin typeface="Traditional Arabic" pitchFamily="18" charset="-78"/>
                <a:cs typeface="Traditional Arabic" pitchFamily="18" charset="-78"/>
              </a:rPr>
              <a:t>menghafal</a:t>
            </a:r>
            <a:r>
              <a:rPr lang="en-US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dirty="0" err="1">
                <a:latin typeface="Traditional Arabic" pitchFamily="18" charset="-78"/>
                <a:cs typeface="Traditional Arabic" pitchFamily="18" charset="-78"/>
              </a:rPr>
              <a:t>dan</a:t>
            </a:r>
            <a:r>
              <a:rPr lang="en-US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dirty="0" err="1">
                <a:latin typeface="Traditional Arabic" pitchFamily="18" charset="-78"/>
                <a:cs typeface="Traditional Arabic" pitchFamily="18" charset="-78"/>
              </a:rPr>
              <a:t>memahami</a:t>
            </a:r>
            <a:r>
              <a:rPr lang="en-US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dirty="0" err="1">
                <a:latin typeface="Traditional Arabic" pitchFamily="18" charset="-78"/>
                <a:cs typeface="Traditional Arabic" pitchFamily="18" charset="-78"/>
              </a:rPr>
              <a:t>betul-betul</a:t>
            </a:r>
            <a:r>
              <a:rPr lang="en-US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dirty="0" err="1">
                <a:latin typeface="Traditional Arabic" pitchFamily="18" charset="-78"/>
                <a:cs typeface="Traditional Arabic" pitchFamily="18" charset="-78"/>
              </a:rPr>
              <a:t>ayat</a:t>
            </a:r>
            <a:r>
              <a:rPr lang="en-US" dirty="0">
                <a:latin typeface="Traditional Arabic" pitchFamily="18" charset="-78"/>
                <a:cs typeface="Traditional Arabic" pitchFamily="18" charset="-78"/>
              </a:rPr>
              <a:t> yang </a:t>
            </a:r>
            <a:r>
              <a:rPr lang="en-US" dirty="0" err="1">
                <a:latin typeface="Traditional Arabic" pitchFamily="18" charset="-78"/>
                <a:cs typeface="Traditional Arabic" pitchFamily="18" charset="-78"/>
              </a:rPr>
              <a:t>diturunkan</a:t>
            </a:r>
            <a:r>
              <a:rPr lang="en-US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dirty="0" err="1">
                <a:latin typeface="Traditional Arabic" pitchFamily="18" charset="-78"/>
                <a:cs typeface="Traditional Arabic" pitchFamily="18" charset="-78"/>
              </a:rPr>
              <a:t>itu</a:t>
            </a:r>
            <a:r>
              <a:rPr lang="en-US" dirty="0">
                <a:latin typeface="Traditional Arabic" pitchFamily="18" charset="-78"/>
                <a:cs typeface="Traditional Arabic" pitchFamily="18" charset="-78"/>
              </a:rPr>
              <a:t>.  (Q.S Al-</a:t>
            </a:r>
            <a:r>
              <a:rPr lang="en-US" dirty="0" err="1">
                <a:latin typeface="Traditional Arabic" pitchFamily="18" charset="-78"/>
                <a:cs typeface="Traditional Arabic" pitchFamily="18" charset="-78"/>
              </a:rPr>
              <a:t>Qiyamah</a:t>
            </a:r>
            <a:r>
              <a:rPr lang="en-US" dirty="0">
                <a:latin typeface="Traditional Arabic" pitchFamily="18" charset="-78"/>
                <a:cs typeface="Traditional Arabic" pitchFamily="18" charset="-78"/>
              </a:rPr>
              <a:t>: 16-17)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81000" y="3810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latin typeface="Traditional Arabic" pitchFamily="18" charset="-78"/>
                <a:cs typeface="Traditional Arabic" pitchFamily="18" charset="-78"/>
              </a:rPr>
              <a:t>Al-Qur’an</a:t>
            </a:r>
            <a:endParaRPr lang="en-US" b="1" dirty="0">
              <a:latin typeface="Traditional Arabic" pitchFamily="18" charset="-78"/>
              <a:cs typeface="Traditional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0883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292</TotalTime>
  <Words>734</Words>
  <Application>Microsoft Office PowerPoint</Application>
  <PresentationFormat>On-screen Show (4:3)</PresentationFormat>
  <Paragraphs>65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Clarity</vt:lpstr>
      <vt:lpstr>PowerPoint Presentation</vt:lpstr>
      <vt:lpstr>PowerPoint Presentation</vt:lpstr>
      <vt:lpstr>BAB 2 A. PENGANTAR ILMU TAJWID</vt:lpstr>
      <vt:lpstr>1. PENGERTIAN DAN DASAR HUKUM MEMPELAJARI ILMU TAJWID </vt:lpstr>
      <vt:lpstr>POKOK BAHASAN ILMU TAJWID</vt:lpstr>
      <vt:lpstr>POKOK BAHASAN ILMU TAJWID</vt:lpstr>
      <vt:lpstr>B. DASAR HUKUM MEMPELAJARI ILMU TAJWID </vt:lpstr>
      <vt:lpstr>Al-Qur’an</vt:lpstr>
      <vt:lpstr>PowerPoint Presentation</vt:lpstr>
      <vt:lpstr>HADITS</vt:lpstr>
      <vt:lpstr>HUKUM MEMPELAJARI ILMU TAJWID</vt:lpstr>
      <vt:lpstr>2. TUJUAN MEMPELAJARI ILMU TAJWID</vt:lpstr>
      <vt:lpstr>3. TINGKATAN BACAAN DALAM MEMBACA AL-QUR’AN</vt:lpstr>
      <vt:lpstr>والله أعلم بالصواب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LUCKY</dc:creator>
  <cp:lastModifiedBy>LUCKY</cp:lastModifiedBy>
  <cp:revision>31</cp:revision>
  <dcterms:created xsi:type="dcterms:W3CDTF">2020-08-17T23:24:31Z</dcterms:created>
  <dcterms:modified xsi:type="dcterms:W3CDTF">2021-07-25T05:15:24Z</dcterms:modified>
</cp:coreProperties>
</file>