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9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Date Placeholder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0AFE7E4-F152-4E73-937F-8AB3C157B62F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en-US" dirty="0">
                <a:solidFill>
                  <a:srgbClr val="D1EAEE"/>
                </a:solidFill>
              </a:rPr>
            </a:fld>
            <a:endParaRPr lang="en-US" dirty="0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0EB79A-4348-40B2-A9CB-6F95FEDD517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0EB79A-4348-40B2-A9CB-6F95FEDD517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0EB79A-4348-40B2-A9CB-6F95FEDD517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7340FE-DBC5-426C-BBC8-55165EF6D35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en-US" dirty="0">
                <a:solidFill>
                  <a:srgbClr val="D1EAEE"/>
                </a:solidFill>
              </a:rPr>
            </a:fld>
            <a:endParaRPr lang="en-US" dirty="0">
              <a:solidFill>
                <a:srgbClr val="D1EAE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0EB79A-4348-40B2-A9CB-6F95FEDD517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0EB79A-4348-40B2-A9CB-6F95FEDD517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0EB79A-4348-40B2-A9CB-6F95FEDD517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0EB79A-4348-40B2-A9CB-6F95FEDD517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0EB79A-4348-40B2-A9CB-6F95FEDD517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53B9764-1949-4333-ACDE-6A81A7916E91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/>
      <p:sp>
        <p:nvSpPr>
          <p:cNvPr id="7" name="Freeform 6"/>
          <p:cNvSpPr/>
          <p:nvPr/>
        </p:nvSpPr>
        <p:spPr bwMode="auto">
          <a:xfrm>
            <a:off x="-9525" y="-7937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93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0" rIns="0" bIns="0" anchor="b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50EB79A-4348-40B2-A9CB-6F95FEDD517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Constantia" panose="02030602050306030303" pitchFamily="18" charset="0"/>
              </a:rPr>
            </a:fld>
            <a:endParaRPr lang="en-US" dirty="0">
              <a:latin typeface="Constantia" panose="02030602050306030303" pitchFamily="18" charset="0"/>
            </a:endParaRPr>
          </a:p>
        </p:txBody>
      </p:sp>
      <p:grpSp>
        <p:nvGrpSpPr>
          <p:cNvPr id="1033" name="Group 1"/>
          <p:cNvGrpSpPr/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ww.blogger.com/goog_35263540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effectLst/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8288" bIns="0" numCol="1" anchor="b" anchorCtr="0" compatLnSpc="1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5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5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BAB I</a:t>
            </a:r>
            <a:br>
              <a:rPr kumimoji="0" lang="en-US" sz="5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Sistem</a:t>
            </a: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B</a:t>
            </a:r>
            <a:r>
              <a:rPr kumimoji="0" lang="en-US" sz="5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ilangan</a:t>
            </a: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</a:t>
            </a:r>
            <a:r>
              <a:rPr kumimoji="0" lang="en-US" sz="5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omputer</a:t>
            </a:r>
            <a:r>
              <a:rPr kumimoji="0" lang="id-ID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 vert="horz" wrap="square" lIns="0" tIns="45720" rIns="18288" bIns="45720" anchor="t" anchorCtr="0"/>
          <a:p>
            <a:pPr marR="0" eaLnBrk="1" hangingPunct="1">
              <a:buClr>
                <a:srgbClr val="0BD0D9"/>
              </a:buClr>
              <a:buSzPct val="95000"/>
            </a:pPr>
            <a:endParaRPr lang="en-US" kern="1200" dirty="0">
              <a:latin typeface="+mn-lt"/>
              <a:ea typeface="+mn-ea"/>
              <a:cs typeface="+mn-cs"/>
            </a:endParaRPr>
          </a:p>
          <a:p>
            <a:pPr marR="0" eaLnBrk="1" hangingPunct="1">
              <a:buClr>
                <a:srgbClr val="0BD0D9"/>
              </a:buClr>
              <a:buSzPct val="95000"/>
            </a:pPr>
            <a:r>
              <a:rPr lang="en-US" kern="1200" dirty="0">
                <a:latin typeface="+mn-lt"/>
                <a:ea typeface="+mn-ea"/>
                <a:cs typeface="+mn-cs"/>
              </a:rPr>
              <a:t>MAPEL SISTEM KOMPUTER</a:t>
            </a:r>
            <a:endParaRPr lang="en-US" kern="1200" dirty="0">
              <a:latin typeface="+mn-lt"/>
              <a:ea typeface="+mn-ea"/>
              <a:cs typeface="+mn-cs"/>
            </a:endParaRPr>
          </a:p>
          <a:p>
            <a:pPr marR="0" eaLnBrk="1" hangingPunct="1">
              <a:buClr>
                <a:srgbClr val="0BD0D9"/>
              </a:buClr>
              <a:buSzPct val="95000"/>
            </a:pPr>
            <a:r>
              <a:rPr lang="en-US" kern="1200" dirty="0">
                <a:latin typeface="+mn-lt"/>
                <a:ea typeface="+mn-ea"/>
                <a:cs typeface="+mn-cs"/>
              </a:rPr>
              <a:t>MUNJIYATUL KHUSNA</a:t>
            </a:r>
            <a:endParaRPr lang="en-US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r>
              <a:rPr dirty="0"/>
              <a:t>Basis-16 (heksa-desimal)</a:t>
            </a:r>
            <a:endParaRPr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Sistem heksa-desimal (basis-16) mempunyai simbol angka (numerik) sebanyak 16 buah simbol. </a:t>
            </a:r>
            <a:endParaRPr dirty="0"/>
          </a:p>
          <a:p>
            <a:pPr eaLnBrk="1" hangingPunct="1"/>
            <a:r>
              <a:rPr dirty="0"/>
              <a:t>Karena angka yang telah dikenal ada 10 maka perlu diciptakan 6 simbol angka lagi yaitu A, , , D, E, dan F dengan nilai A</a:t>
            </a:r>
            <a:r>
              <a:rPr baseline="-25000" dirty="0"/>
              <a:t>16</a:t>
            </a:r>
            <a:r>
              <a:rPr dirty="0"/>
              <a:t> = 10</a:t>
            </a:r>
            <a:r>
              <a:rPr baseline="-25000" dirty="0"/>
              <a:t>10</a:t>
            </a:r>
            <a:r>
              <a:rPr dirty="0"/>
              <a:t>; B</a:t>
            </a:r>
            <a:r>
              <a:rPr baseline="-25000" dirty="0"/>
              <a:t>16</a:t>
            </a:r>
            <a:r>
              <a:rPr dirty="0"/>
              <a:t>= 11</a:t>
            </a:r>
            <a:r>
              <a:rPr baseline="-25000" dirty="0"/>
              <a:t>10</a:t>
            </a:r>
            <a:r>
              <a:rPr dirty="0"/>
              <a:t>, C16= 12</a:t>
            </a:r>
            <a:r>
              <a:rPr baseline="-25000" dirty="0"/>
              <a:t>10</a:t>
            </a:r>
            <a:r>
              <a:rPr dirty="0"/>
              <a:t>, D</a:t>
            </a:r>
            <a:r>
              <a:rPr baseline="-25000" dirty="0"/>
              <a:t>16</a:t>
            </a:r>
            <a:r>
              <a:rPr dirty="0"/>
              <a:t>= 13</a:t>
            </a:r>
            <a:r>
              <a:rPr baseline="-25000" dirty="0"/>
              <a:t>10</a:t>
            </a:r>
            <a:r>
              <a:rPr dirty="0"/>
              <a:t>, E</a:t>
            </a:r>
            <a:r>
              <a:rPr baseline="-25000" dirty="0"/>
              <a:t>16</a:t>
            </a:r>
            <a:r>
              <a:rPr dirty="0"/>
              <a:t>= 14</a:t>
            </a:r>
            <a:r>
              <a:rPr baseline="-25000" dirty="0"/>
              <a:t>10</a:t>
            </a:r>
            <a:r>
              <a:rPr dirty="0"/>
              <a:t>, dan F</a:t>
            </a:r>
            <a:r>
              <a:rPr baseline="-25000" dirty="0"/>
              <a:t>16</a:t>
            </a:r>
            <a:r>
              <a:rPr dirty="0"/>
              <a:t>= 15</a:t>
            </a:r>
            <a:r>
              <a:rPr baseline="-25000" dirty="0"/>
              <a:t>10</a:t>
            </a:r>
            <a:r>
              <a:rPr dirty="0"/>
              <a:t>.Dengan demikian simbol angka-angka untuk sistem heksa-desimal adalah 0, 1, 2, 3, 4, 5, 6, 7, 8, 9, A, B, C, D, E,dan F.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endParaRPr lang="id-ID" altLang="x-none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Nilai suatu bilangan basis -16 dalam basis-10 dapat dinyatakan sebagai </a:t>
            </a:r>
            <a:endParaRPr dirty="0"/>
          </a:p>
          <a:p>
            <a:pPr eaLnBrk="1" hangingPunct="1"/>
            <a:r>
              <a:rPr dirty="0"/>
              <a:t>∑(N x 16</a:t>
            </a:r>
            <a:r>
              <a:rPr baseline="30000" dirty="0"/>
              <a:t>a</a:t>
            </a:r>
            <a:r>
              <a:rPr dirty="0"/>
              <a:t>) dimana :</a:t>
            </a:r>
            <a:endParaRPr dirty="0"/>
          </a:p>
          <a:p>
            <a:pPr eaLnBrk="1" hangingPunct="1"/>
            <a:r>
              <a:rPr dirty="0"/>
              <a:t>N = 0, 1, 2, 3, 4, 5, 6, 7, 8, 9, 10, 11, 12, 13, 14, dan 15;</a:t>
            </a:r>
            <a:endParaRPr dirty="0"/>
          </a:p>
          <a:p>
            <a:pPr eaLnBrk="1" hangingPunct="1"/>
            <a:r>
              <a:rPr dirty="0"/>
              <a:t>a = ..., -3, 2, -1, 0, 1, 2, 3, ...(bilangan bulat dalam desimal yang menyatakan posisi relatif N terhadap koma atau satuan).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endParaRPr lang="id-ID" altLang="x-none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584AED</a:t>
            </a:r>
            <a:r>
              <a:rPr baseline="-25000" dirty="0"/>
              <a:t>16</a:t>
            </a:r>
            <a:r>
              <a:rPr dirty="0"/>
              <a:t>= 5x16</a:t>
            </a:r>
            <a:r>
              <a:rPr baseline="30000" dirty="0"/>
              <a:t>5</a:t>
            </a:r>
            <a:r>
              <a:rPr dirty="0"/>
              <a:t>+ 8x16</a:t>
            </a:r>
            <a:r>
              <a:rPr baseline="30000" dirty="0"/>
              <a:t>4</a:t>
            </a:r>
            <a:r>
              <a:rPr dirty="0"/>
              <a:t>+416</a:t>
            </a:r>
            <a:r>
              <a:rPr baseline="30000" dirty="0"/>
              <a:t>3</a:t>
            </a:r>
            <a:r>
              <a:rPr dirty="0"/>
              <a:t>+10x16</a:t>
            </a:r>
            <a:r>
              <a:rPr baseline="30000" dirty="0"/>
              <a:t>2</a:t>
            </a:r>
            <a:r>
              <a:rPr dirty="0"/>
              <a:t>+14 x 16</a:t>
            </a:r>
            <a:r>
              <a:rPr baseline="30000" dirty="0"/>
              <a:t>1</a:t>
            </a:r>
            <a:r>
              <a:rPr dirty="0"/>
              <a:t>+13 x16</a:t>
            </a:r>
            <a:r>
              <a:rPr baseline="30000" dirty="0"/>
              <a:t>0</a:t>
            </a:r>
            <a:r>
              <a:rPr dirty="0"/>
              <a:t>= 5242880 + 524288 + 16384 + 2560 + 224 + 13= 578634910.</a:t>
            </a:r>
            <a:endParaRPr dirty="0"/>
          </a:p>
          <a:p>
            <a:pPr eaLnBrk="1" hangingPunct="1"/>
            <a:r>
              <a:rPr dirty="0"/>
              <a:t>E,1A</a:t>
            </a:r>
            <a:r>
              <a:rPr baseline="-25000" dirty="0"/>
              <a:t>16</a:t>
            </a:r>
            <a:r>
              <a:rPr dirty="0"/>
              <a:t>= 14 x 16</a:t>
            </a:r>
            <a:r>
              <a:rPr baseline="30000" dirty="0"/>
              <a:t>0</a:t>
            </a:r>
            <a:r>
              <a:rPr dirty="0"/>
              <a:t>+ 1 x 16</a:t>
            </a:r>
            <a:r>
              <a:rPr baseline="30000" dirty="0"/>
              <a:t>-1</a:t>
            </a:r>
            <a:r>
              <a:rPr dirty="0"/>
              <a:t>+ 10 x 16</a:t>
            </a:r>
            <a:r>
              <a:rPr baseline="30000" dirty="0"/>
              <a:t>-2</a:t>
            </a:r>
            <a:r>
              <a:rPr dirty="0"/>
              <a:t>= 14 + 0,0625 + 0,0390625= 14,0664062510.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r>
              <a:rPr lang="id-ID" altLang="x-none" dirty="0"/>
              <a:t>Sistem bilangan</a:t>
            </a:r>
            <a:endParaRPr lang="id-ID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bilangan yang banyak digunakan manusia adalah sistem bilangan desimal, yaitu sistem bilangan yang menggunakan 10 macam simbol.</a:t>
            </a:r>
            <a:endParaRPr kumimoji="0" lang="id-ID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Logika Komputer diwakili  oleh bentuk elemen dua keadaan (two-state elements) yaitu off dan on.</a:t>
            </a:r>
            <a:endParaRPr kumimoji="0" lang="id-ID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id-ID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Konsep inilah yang dipakai dalam sistem bilangan binari yang hanya menggunakan 2 macam nilai untuk mewakili  besaran nilai.</a:t>
            </a:r>
            <a:endParaRPr kumimoji="0" lang="id-ID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menggunakan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suatu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dasar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atau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basis (base / radix) yang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tertentu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endParaRPr kumimoji="0" lang="id-ID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 vert="horz" wrap="square" lIns="0" tIns="45720" rIns="0" bIns="0" anchor="b" anchorCtr="0"/>
          <a:p>
            <a:pPr eaLnBrk="1" hangingPunct="1"/>
            <a:r>
              <a:rPr lang="id-ID" altLang="x-none" dirty="0"/>
              <a:t>Sistem bilangan</a:t>
            </a:r>
            <a:endParaRPr lang="id-ID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hubungannya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dengan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"/>
              </a:rPr>
              <a:t>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omputer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Jenis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Bilangan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yang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dikenal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yaitu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Desimal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(Basis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10), 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Biner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(Basis 2), 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Oktal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(Basis 8)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Hexadesimal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(Basis 16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r>
              <a:rPr b="1" dirty="0"/>
              <a:t>1. Desimal (Basis 10)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8"/>
          </a:xfrm>
        </p:spPr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Desimal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(Basis 10)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paling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umum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digunakan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kehidupan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sehari-hari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desimal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 10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macam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simbol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yaitu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0, 1, 2, 3, 4, 5, 6, 7, 8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9.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desimal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berupa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integer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desimal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(decimal integer)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berupa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pecahan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desimal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(decimal fraction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Notasi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∑(Nx10</a:t>
            </a:r>
            <a:r>
              <a:rPr kumimoji="0" lang="en-US" sz="2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0, 1, 2, 3, 4, 5, 6, 7, 8, 9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0, 1, 2, 3, ...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bulat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menyatakan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posisi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 panose="05020102010507070707"/>
              <a:buNone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endParaRPr lang="id-ID" altLang="x-none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Contoh :</a:t>
            </a:r>
            <a:endParaRPr dirty="0"/>
          </a:p>
          <a:p>
            <a:pPr eaLnBrk="1" hangingPunct="1"/>
            <a:r>
              <a:rPr dirty="0"/>
              <a:t>325 10 = 3 x 10</a:t>
            </a:r>
            <a:r>
              <a:rPr baseline="30000" dirty="0"/>
              <a:t>2</a:t>
            </a:r>
            <a:r>
              <a:rPr dirty="0"/>
              <a:t> + 2 x 10</a:t>
            </a:r>
            <a:r>
              <a:rPr baseline="30000" dirty="0"/>
              <a:t>1</a:t>
            </a:r>
            <a:r>
              <a:rPr dirty="0"/>
              <a:t> + 5 x 10</a:t>
            </a:r>
            <a:r>
              <a:rPr baseline="30000" dirty="0"/>
              <a:t>0</a:t>
            </a:r>
            <a:endParaRPr baseline="30000" dirty="0"/>
          </a:p>
          <a:p>
            <a:pPr eaLnBrk="1" hangingPunct="1"/>
            <a:r>
              <a:rPr baseline="30000" dirty="0"/>
              <a:t> </a:t>
            </a:r>
            <a:r>
              <a:rPr dirty="0"/>
              <a:t>0,61</a:t>
            </a:r>
            <a:r>
              <a:rPr baseline="-25000" dirty="0"/>
              <a:t>10</a:t>
            </a:r>
            <a:r>
              <a:rPr dirty="0"/>
              <a:t> = 0 x 10</a:t>
            </a:r>
            <a:r>
              <a:rPr baseline="30000" dirty="0"/>
              <a:t>0</a:t>
            </a:r>
            <a:r>
              <a:rPr dirty="0"/>
              <a:t>+ 6 x 10</a:t>
            </a:r>
            <a:r>
              <a:rPr baseline="30000" dirty="0"/>
              <a:t>– 1 </a:t>
            </a:r>
            <a:r>
              <a:rPr dirty="0"/>
              <a:t>+ 1 x 10</a:t>
            </a:r>
            <a:r>
              <a:rPr baseline="30000" dirty="0"/>
              <a:t> – 2</a:t>
            </a:r>
            <a:r>
              <a:rPr dirty="0"/>
              <a:t> = 6 x 10</a:t>
            </a:r>
            <a:r>
              <a:rPr baseline="30000" dirty="0"/>
              <a:t> – 1</a:t>
            </a:r>
            <a:r>
              <a:rPr dirty="0"/>
              <a:t> + 1 x 10</a:t>
            </a:r>
            <a:r>
              <a:rPr baseline="30000" dirty="0"/>
              <a:t> – 2</a:t>
            </a:r>
            <a:endParaRPr baseline="30000" dirty="0"/>
          </a:p>
          <a:p>
            <a:pPr eaLnBrk="1" hangingPunct="1"/>
            <a:r>
              <a:rPr dirty="0"/>
              <a:t> 9407,108</a:t>
            </a:r>
            <a:r>
              <a:rPr baseline="-25000" dirty="0"/>
              <a:t> 10</a:t>
            </a:r>
            <a:r>
              <a:rPr dirty="0"/>
              <a:t> = 9 x 10</a:t>
            </a:r>
            <a:r>
              <a:rPr baseline="30000" dirty="0"/>
              <a:t> 3 </a:t>
            </a:r>
            <a:r>
              <a:rPr dirty="0"/>
              <a:t>+ 4 x 10</a:t>
            </a:r>
            <a:r>
              <a:rPr baseline="30000" dirty="0"/>
              <a:t> 2</a:t>
            </a:r>
            <a:r>
              <a:rPr dirty="0"/>
              <a:t> + 7 x 10</a:t>
            </a:r>
            <a:r>
              <a:rPr baseline="30000" dirty="0"/>
              <a:t> 0</a:t>
            </a:r>
            <a:r>
              <a:rPr dirty="0"/>
              <a:t> + 1 x 10</a:t>
            </a:r>
            <a:r>
              <a:rPr baseline="30000" dirty="0"/>
              <a:t> – 1 </a:t>
            </a:r>
            <a:r>
              <a:rPr dirty="0"/>
              <a:t>+ 8 x 10</a:t>
            </a:r>
            <a:r>
              <a:rPr baseline="30000" dirty="0"/>
              <a:t> – 3</a:t>
            </a:r>
            <a:r>
              <a:rPr dirty="0"/>
              <a:t>.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r>
              <a:rPr dirty="0"/>
              <a:t>Basis 2 (BINER)</a:t>
            </a:r>
            <a:endParaRPr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Dalam sistem biner (basis-2) memupnyai simbol angka (numerik) sebanyak 2 buah simbol, yaitu 0, dan 1. Nilai suatu bilangan basis 2 dalam basis -10 dapat dinyatakan sebagai </a:t>
            </a:r>
            <a:r>
              <a:rPr b="1" dirty="0"/>
              <a:t>∑</a:t>
            </a:r>
            <a:r>
              <a:rPr dirty="0"/>
              <a:t>(N x 2</a:t>
            </a:r>
            <a:r>
              <a:rPr baseline="30000" dirty="0"/>
              <a:t>a</a:t>
            </a:r>
            <a:r>
              <a:rPr dirty="0"/>
              <a:t>)</a:t>
            </a:r>
            <a:endParaRPr dirty="0"/>
          </a:p>
          <a:p>
            <a:pPr eaLnBrk="1" hangingPunct="1"/>
            <a:r>
              <a:rPr dirty="0"/>
              <a:t>N = 0 atau 1; dan a = ..., -3, -2, -1, 0, 1, 2, 3, ..(bilangan bulat dalam desimal yang Menyatakan posisi relatif N terhadap koma atau satuan)</a:t>
            </a:r>
            <a:endParaRPr dirty="0"/>
          </a:p>
          <a:p>
            <a:pPr eaLnBrk="1" hangingPunct="1"/>
            <a:endParaRPr dirty="0"/>
          </a:p>
          <a:p>
            <a:pPr eaLnBrk="1" hangingPunct="1"/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endParaRPr lang="id-ID" altLang="x-none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sz="4000" dirty="0"/>
              <a:t>Contoh :</a:t>
            </a:r>
            <a:endParaRPr sz="4000" dirty="0"/>
          </a:p>
          <a:p>
            <a:pPr eaLnBrk="1" hangingPunct="1"/>
            <a:r>
              <a:rPr sz="3600" dirty="0"/>
              <a:t>1101</a:t>
            </a:r>
            <a:r>
              <a:rPr sz="3600" baseline="-25000" dirty="0"/>
              <a:t> 2 </a:t>
            </a:r>
            <a:r>
              <a:rPr sz="3600" dirty="0"/>
              <a:t>= 1 x 2</a:t>
            </a:r>
            <a:r>
              <a:rPr sz="3600" baseline="30000" dirty="0"/>
              <a:t>3</a:t>
            </a:r>
            <a:r>
              <a:rPr sz="3600" baseline="-25000" dirty="0"/>
              <a:t> </a:t>
            </a:r>
            <a:r>
              <a:rPr sz="3600" dirty="0"/>
              <a:t>+ 1 x 2</a:t>
            </a:r>
            <a:r>
              <a:rPr sz="3600" baseline="30000" dirty="0"/>
              <a:t>2 </a:t>
            </a:r>
            <a:r>
              <a:rPr sz="3600" dirty="0"/>
              <a:t>+ 1 x 2</a:t>
            </a:r>
            <a:r>
              <a:rPr sz="3600" baseline="30000" dirty="0"/>
              <a:t>0</a:t>
            </a:r>
            <a:r>
              <a:rPr sz="3600" dirty="0"/>
              <a:t> = 8 + 4 + 1 = 1310. </a:t>
            </a:r>
            <a:endParaRPr sz="3600" dirty="0"/>
          </a:p>
          <a:p>
            <a:pPr eaLnBrk="1" hangingPunct="1"/>
            <a:r>
              <a:rPr sz="3600" dirty="0"/>
              <a:t>0,101</a:t>
            </a:r>
            <a:r>
              <a:rPr sz="3600" baseline="-25000" dirty="0"/>
              <a:t> 2</a:t>
            </a:r>
            <a:r>
              <a:rPr sz="3600" dirty="0"/>
              <a:t> = 0 x 2</a:t>
            </a:r>
            <a:r>
              <a:rPr sz="3600" baseline="30000" dirty="0"/>
              <a:t>0 </a:t>
            </a:r>
            <a:r>
              <a:rPr sz="3600" dirty="0"/>
              <a:t>+ 1 x 2</a:t>
            </a:r>
            <a:r>
              <a:rPr sz="3600" baseline="30000" dirty="0"/>
              <a:t>-1</a:t>
            </a:r>
            <a:r>
              <a:rPr sz="3600" dirty="0"/>
              <a:t> + 0 x 2</a:t>
            </a:r>
            <a:r>
              <a:rPr sz="3600" baseline="30000" dirty="0"/>
              <a:t>-2</a:t>
            </a:r>
            <a:r>
              <a:rPr sz="3600" dirty="0"/>
              <a:t> + 1 x 2</a:t>
            </a:r>
            <a:r>
              <a:rPr sz="3600" baseline="30000" dirty="0"/>
              <a:t>-3</a:t>
            </a:r>
            <a:r>
              <a:rPr sz="3600" dirty="0"/>
              <a:t> = 0 + 0,5 + 0 + 0,125 = 0,62510</a:t>
            </a:r>
            <a:endParaRPr sz="3600" dirty="0"/>
          </a:p>
          <a:p>
            <a:pPr eaLnBrk="1" hangingPunct="1"/>
            <a:r>
              <a:rPr sz="3600" dirty="0"/>
              <a:t>11,01</a:t>
            </a:r>
            <a:r>
              <a:rPr sz="3600" baseline="-25000" dirty="0"/>
              <a:t> 2</a:t>
            </a:r>
            <a:r>
              <a:rPr sz="3600" dirty="0"/>
              <a:t> = 1 x 2</a:t>
            </a:r>
            <a:r>
              <a:rPr sz="3600" baseline="30000" dirty="0"/>
              <a:t>1</a:t>
            </a:r>
            <a:r>
              <a:rPr sz="3600" dirty="0"/>
              <a:t> + 1 x 2</a:t>
            </a:r>
            <a:r>
              <a:rPr sz="3600" baseline="30000" dirty="0"/>
              <a:t>0</a:t>
            </a:r>
            <a:r>
              <a:rPr sz="3600" dirty="0"/>
              <a:t> + 1 x 2</a:t>
            </a:r>
            <a:r>
              <a:rPr sz="3600" baseline="30000" dirty="0"/>
              <a:t> -2</a:t>
            </a:r>
            <a:r>
              <a:rPr sz="3600" dirty="0"/>
              <a:t> = 2 + 1 + 0,25 = 3,2510.</a:t>
            </a:r>
            <a:endParaRPr sz="3600" dirty="0"/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r>
              <a:rPr dirty="0"/>
              <a:t>Basis-8 (oktal)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8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oktal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basis-8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memupnyai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simbol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numerik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sebanyak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simbol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yaitu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0,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2, 3, 4, 5, 6,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7.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basis-8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basis-10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dinyatakan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∑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(Nx8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0, 1, 2, 3, 4, 5, 6,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7;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3525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...,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0, 1, 2, 3, ...(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bulat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desimal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yang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menyatakan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posisi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relatif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0" tIns="45720" rIns="0" bIns="0" anchor="b" anchorCtr="0"/>
          <a:p>
            <a:pPr eaLnBrk="1" hangingPunct="1"/>
            <a:endParaRPr lang="id-ID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8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4563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=4x8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+5x8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+6x8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+3x8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=2048+384+32+3=2467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647,35</a:t>
            </a:r>
            <a:r>
              <a:rPr kumimoji="0" lang="en-US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x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x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+ 3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x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384 + 32 + 7 +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0,375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0,078125= 423,45312510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anose="05020102010507070707"/>
              <a:buChar char=""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3377</Words>
  <Application>WPS Presentation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Constantia</vt:lpstr>
      <vt:lpstr>Calibri</vt:lpstr>
      <vt:lpstr>Wingdings 2</vt:lpstr>
      <vt:lpstr>Wingdings 2</vt:lpstr>
      <vt:lpstr>Microsoft YaHei</vt:lpstr>
      <vt:lpstr>Arial Unicode MS</vt:lpstr>
      <vt:lpstr>Flow</vt:lpstr>
      <vt:lpstr>Sistem bilangan komputer #4</vt:lpstr>
      <vt:lpstr>Sistem bilangan</vt:lpstr>
      <vt:lpstr>Sistem bilangan</vt:lpstr>
      <vt:lpstr>1. Desimal (Basis 10)</vt:lpstr>
      <vt:lpstr>PowerPoint 演示文稿</vt:lpstr>
      <vt:lpstr>Basis 2 (BINER)</vt:lpstr>
      <vt:lpstr>PowerPoint 演示文稿</vt:lpstr>
      <vt:lpstr>Basis-8 (oktal)</vt:lpstr>
      <vt:lpstr>PowerPoint 演示文稿</vt:lpstr>
      <vt:lpstr>Basis-16 (heksa-desimal)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bilangan komputer</dc:title>
  <dc:creator>d2d</dc:creator>
  <cp:lastModifiedBy>rachmad</cp:lastModifiedBy>
  <cp:revision>86</cp:revision>
  <dcterms:created xsi:type="dcterms:W3CDTF">2016-10-05T03:12:00Z</dcterms:created>
  <dcterms:modified xsi:type="dcterms:W3CDTF">2021-07-27T11:41:12Z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